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702" r:id="rId3"/>
    <p:sldMasterId id="2147483715" r:id="rId4"/>
    <p:sldMasterId id="2147483728" r:id="rId5"/>
    <p:sldMasterId id="2147483741" r:id="rId6"/>
    <p:sldMasterId id="2147483755" r:id="rId7"/>
    <p:sldMasterId id="2147483766" r:id="rId8"/>
    <p:sldMasterId id="2147483773" r:id="rId9"/>
    <p:sldMasterId id="2147483779" r:id="rId10"/>
  </p:sldMasterIdLst>
  <p:notesMasterIdLst>
    <p:notesMasterId r:id="rId32"/>
  </p:notesMasterIdLst>
  <p:sldIdLst>
    <p:sldId id="454" r:id="rId11"/>
    <p:sldId id="452" r:id="rId12"/>
    <p:sldId id="453" r:id="rId13"/>
    <p:sldId id="360" r:id="rId14"/>
    <p:sldId id="363" r:id="rId15"/>
    <p:sldId id="419" r:id="rId16"/>
    <p:sldId id="420" r:id="rId17"/>
    <p:sldId id="457" r:id="rId18"/>
    <p:sldId id="448" r:id="rId19"/>
    <p:sldId id="425" r:id="rId20"/>
    <p:sldId id="426" r:id="rId21"/>
    <p:sldId id="456" r:id="rId22"/>
    <p:sldId id="429" r:id="rId23"/>
    <p:sldId id="432" r:id="rId24"/>
    <p:sldId id="434" r:id="rId25"/>
    <p:sldId id="435" r:id="rId26"/>
    <p:sldId id="439" r:id="rId27"/>
    <p:sldId id="440" r:id="rId28"/>
    <p:sldId id="441" r:id="rId29"/>
    <p:sldId id="431" r:id="rId30"/>
    <p:sldId id="442" r:id="rId31"/>
  </p:sldIdLst>
  <p:sldSz cx="9906000" cy="6858000" type="A4"/>
  <p:notesSz cx="6797675" cy="9926638"/>
  <p:defaultTextStyle>
    <a:defPPr>
      <a:defRPr lang="sv-SE"/>
    </a:defPPr>
    <a:lvl1pPr algn="ctr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Geneva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5">
          <p15:clr>
            <a:srgbClr val="A4A3A4"/>
          </p15:clr>
        </p15:guide>
        <p15:guide id="2" orient="horz" pos="1792">
          <p15:clr>
            <a:srgbClr val="A4A3A4"/>
          </p15:clr>
        </p15:guide>
        <p15:guide id="3" orient="horz" pos="1237">
          <p15:clr>
            <a:srgbClr val="A4A3A4"/>
          </p15:clr>
        </p15:guide>
        <p15:guide id="4" orient="horz" pos="970">
          <p15:clr>
            <a:srgbClr val="A4A3A4"/>
          </p15:clr>
        </p15:guide>
        <p15:guide id="5" orient="horz" pos="1679">
          <p15:clr>
            <a:srgbClr val="A4A3A4"/>
          </p15:clr>
        </p15:guide>
        <p15:guide id="6" pos="4700">
          <p15:clr>
            <a:srgbClr val="A4A3A4"/>
          </p15:clr>
        </p15:guide>
        <p15:guide id="7" pos="2272">
          <p15:clr>
            <a:srgbClr val="A4A3A4"/>
          </p15:clr>
        </p15:guide>
        <p15:guide id="8" pos="599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 Bäckström(7z2z)" initials="KB" lastIdx="18" clrIdx="0"/>
  <p:cmAuthor id="1" name="Peter Bäckström" initials="" lastIdx="1" clrIdx="1"/>
  <p:cmAuthor id="2" name="Susanne Rehlin(4wfz)" initials="SR" lastIdx="1" clrIdx="2"/>
  <p:cmAuthor id="3" name="Ingemar Olsson" initials="I" lastIdx="1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99CC00"/>
    <a:srgbClr val="CCCC00"/>
    <a:srgbClr val="003300"/>
    <a:srgbClr val="FFFF99"/>
    <a:srgbClr val="800000"/>
    <a:srgbClr val="6D5F53"/>
    <a:srgbClr val="A79D96"/>
    <a:srgbClr val="E9E3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2" autoAdjust="0"/>
    <p:restoredTop sz="85613" autoAdjust="0"/>
  </p:normalViewPr>
  <p:slideViewPr>
    <p:cSldViewPr snapToGrid="0">
      <p:cViewPr varScale="1">
        <p:scale>
          <a:sx n="75" d="100"/>
          <a:sy n="75" d="100"/>
        </p:scale>
        <p:origin x="432" y="72"/>
      </p:cViewPr>
      <p:guideLst>
        <p:guide orient="horz" pos="775"/>
        <p:guide orient="horz" pos="1792"/>
        <p:guide orient="horz" pos="1237"/>
        <p:guide orient="horz" pos="970"/>
        <p:guide orient="horz" pos="1679"/>
        <p:guide pos="4700"/>
        <p:guide pos="2272"/>
        <p:guide pos="59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Carbon footprint</a:t>
            </a:r>
            <a:r>
              <a:rPr lang="en-US" sz="1800" baseline="0" dirty="0"/>
              <a:t> </a:t>
            </a:r>
            <a:r>
              <a:rPr lang="en-US" sz="1800" dirty="0"/>
              <a:t>at 1000 use cycles</a:t>
            </a:r>
          </a:p>
        </c:rich>
      </c:tx>
      <c:layout>
        <c:manualLayout>
          <c:xMode val="edge"/>
          <c:yMode val="edge"/>
          <c:x val="0.42307583579154368"/>
          <c:y val="2.154398563734290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'Ny CO2 (3)'!$A$63</c:f>
              <c:strCache>
                <c:ptCount val="1"/>
                <c:pt idx="0">
                  <c:v>Scissor C, Single-Use, steel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dPt>
            <c:idx val="2"/>
            <c:bubble3D val="0"/>
          </c:dPt>
          <c:cat>
            <c:strRef>
              <c:f>'Ny CO2 (3)'!$E$60:$F$60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CO2 (3)'!$E$63:$F$63</c:f>
              <c:numCache>
                <c:formatCode>0</c:formatCode>
                <c:ptCount val="2"/>
                <c:pt idx="0" formatCode="0.0">
                  <c:v>0.6</c:v>
                </c:pt>
                <c:pt idx="1">
                  <c:v>588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'Ny CO2 (3)'!$A$64</c:f>
              <c:strCache>
                <c:ptCount val="1"/>
                <c:pt idx="0">
                  <c:v>Scissor D, Single-Use, plastic</c:v>
                </c:pt>
              </c:strCache>
            </c:strRef>
          </c:tx>
          <c:marker>
            <c:symbol val="none"/>
          </c:marker>
          <c:cat>
            <c:strRef>
              <c:f>'Ny CO2 (3)'!$E$60:$F$60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CO2 (3)'!$E$64:$F$64</c:f>
              <c:numCache>
                <c:formatCode>0</c:formatCode>
                <c:ptCount val="2"/>
                <c:pt idx="0" formatCode="0.0">
                  <c:v>0.2</c:v>
                </c:pt>
                <c:pt idx="1">
                  <c:v>235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'Ny CO2 (3)'!$A$61</c:f>
              <c:strCache>
                <c:ptCount val="1"/>
                <c:pt idx="0">
                  <c:v>Scissor A, Multi-Use, lower quality</c:v>
                </c:pt>
              </c:strCache>
            </c:strRef>
          </c:tx>
          <c:marker>
            <c:symbol val="none"/>
          </c:marker>
          <c:cat>
            <c:strRef>
              <c:f>'Ny CO2 (3)'!$E$60:$F$60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CO2 (3)'!$E$61:$F$61</c:f>
              <c:numCache>
                <c:formatCode>0</c:formatCode>
                <c:ptCount val="2"/>
                <c:pt idx="0" formatCode="0.0">
                  <c:v>0.3</c:v>
                </c:pt>
                <c:pt idx="1">
                  <c:v>16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'Ny CO2 (3)'!$A$62</c:f>
              <c:strCache>
                <c:ptCount val="1"/>
                <c:pt idx="0">
                  <c:v>Scissor B, Multi-Use, high quality</c:v>
                </c:pt>
              </c:strCache>
            </c:strRef>
          </c:tx>
          <c:marker>
            <c:symbol val="none"/>
          </c:marker>
          <c:cat>
            <c:strRef>
              <c:f>'Ny CO2 (3)'!$E$60:$F$60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CO2 (3)'!$E$62:$F$62</c:f>
              <c:numCache>
                <c:formatCode>0</c:formatCode>
                <c:ptCount val="2"/>
                <c:pt idx="0" formatCode="0.0">
                  <c:v>0.3</c:v>
                </c:pt>
                <c:pt idx="1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557872"/>
        <c:axId val="117558432"/>
      </c:lineChart>
      <c:catAx>
        <c:axId val="11755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558432"/>
        <c:crosses val="autoZero"/>
        <c:auto val="1"/>
        <c:lblAlgn val="ctr"/>
        <c:lblOffset val="100"/>
        <c:noMultiLvlLbl val="0"/>
      </c:catAx>
      <c:valAx>
        <c:axId val="1175584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600" b="1" i="0" baseline="0">
                    <a:effectLst/>
                  </a:rPr>
                  <a:t>Kg CO2-e.</a:t>
                </a:r>
                <a:endParaRPr lang="en-US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0.21451265978367745"/>
              <c:y val="0.41633686273955434"/>
            </c:manualLayout>
          </c:layout>
          <c:overlay val="0"/>
        </c:title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7557872"/>
        <c:crosses val="autoZero"/>
        <c:crossBetween val="midCat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Primary energy consumption at 1000 use cycles</a:t>
            </a:r>
          </a:p>
        </c:rich>
      </c:tx>
      <c:layout>
        <c:manualLayout>
          <c:xMode val="edge"/>
          <c:yMode val="edge"/>
          <c:x val="0.40621738683127573"/>
          <c:y val="2.374878472222222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'Ny energi (2)'!$A$63</c:f>
              <c:strCache>
                <c:ptCount val="1"/>
                <c:pt idx="0">
                  <c:v>Scissor C, Single-Use, steel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dPt>
            <c:idx val="2"/>
            <c:bubble3D val="0"/>
          </c:dPt>
          <c:cat>
            <c:strRef>
              <c:f>'Ny energi (2)'!$E$60:$F$60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energi (2)'!$E$63:$F$63</c:f>
              <c:numCache>
                <c:formatCode>0</c:formatCode>
                <c:ptCount val="2"/>
                <c:pt idx="0">
                  <c:v>8.7390345666422622</c:v>
                </c:pt>
                <c:pt idx="1">
                  <c:v>8739.0345666422618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'Ny energi (2)'!$A$64</c:f>
              <c:strCache>
                <c:ptCount val="1"/>
                <c:pt idx="0">
                  <c:v>Scissor D, Single-Use, plastic</c:v>
                </c:pt>
              </c:strCache>
            </c:strRef>
          </c:tx>
          <c:marker>
            <c:symbol val="none"/>
          </c:marker>
          <c:cat>
            <c:strRef>
              <c:f>'Ny energi (2)'!$E$60:$F$60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energi (2)'!$E$64:$F$64</c:f>
              <c:numCache>
                <c:formatCode>0</c:formatCode>
                <c:ptCount val="2"/>
                <c:pt idx="0">
                  <c:v>3.6497482512776989</c:v>
                </c:pt>
                <c:pt idx="1">
                  <c:v>3649.7482512776987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'Ny energi (2)'!$A$61</c:f>
              <c:strCache>
                <c:ptCount val="1"/>
                <c:pt idx="0">
                  <c:v>Scissor A, Multi-Use, lower quality</c:v>
                </c:pt>
              </c:strCache>
            </c:strRef>
          </c:tx>
          <c:marker>
            <c:symbol val="none"/>
          </c:marker>
          <c:cat>
            <c:strRef>
              <c:f>'Ny energi (2)'!$E$60:$F$60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energi (2)'!$E$61:$F$61</c:f>
              <c:numCache>
                <c:formatCode>0</c:formatCode>
                <c:ptCount val="2"/>
                <c:pt idx="0">
                  <c:v>5.4076874214058721</c:v>
                </c:pt>
                <c:pt idx="1">
                  <c:v>765.38437107029358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'Ny energi (2)'!$A$62</c:f>
              <c:strCache>
                <c:ptCount val="1"/>
                <c:pt idx="0">
                  <c:v>Scissor B, Multi-Use, high quality</c:v>
                </c:pt>
              </c:strCache>
            </c:strRef>
          </c:tx>
          <c:marker>
            <c:symbol val="none"/>
          </c:marker>
          <c:cat>
            <c:strRef>
              <c:f>'Ny energi (2)'!$E$60:$F$60</c:f>
              <c:strCache>
                <c:ptCount val="2"/>
                <c:pt idx="0">
                  <c:v>1 use cycle</c:v>
                </c:pt>
                <c:pt idx="1">
                  <c:v>1000 use cycles</c:v>
                </c:pt>
              </c:strCache>
            </c:strRef>
          </c:cat>
          <c:val>
            <c:numRef>
              <c:f>'Ny energi (2)'!$E$62:$F$62</c:f>
              <c:numCache>
                <c:formatCode>0</c:formatCode>
                <c:ptCount val="2"/>
                <c:pt idx="0">
                  <c:v>5.3222116389775573</c:v>
                </c:pt>
                <c:pt idx="1">
                  <c:v>501.2169484810828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561232"/>
        <c:axId val="117565712"/>
      </c:lineChart>
      <c:catAx>
        <c:axId val="11756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565712"/>
        <c:crosses val="autoZero"/>
        <c:auto val="1"/>
        <c:lblAlgn val="ctr"/>
        <c:lblOffset val="100"/>
        <c:noMultiLvlLbl val="0"/>
      </c:catAx>
      <c:valAx>
        <c:axId val="1175657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MJ</a:t>
                </a:r>
              </a:p>
            </c:rich>
          </c:tx>
          <c:layout>
            <c:manualLayout>
              <c:xMode val="edge"/>
              <c:yMode val="edge"/>
              <c:x val="0.21451265978367745"/>
              <c:y val="0.41633686273955434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117561232"/>
        <c:crosses val="autoZero"/>
        <c:crossBetween val="midCat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0.02757</cdr:x>
      <cdr:y>0.06503</cdr:y>
    </cdr:from>
    <cdr:to>
      <cdr:x>0.23731</cdr:x>
      <cdr:y>0.35197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8014" y="374596"/>
          <a:ext cx="2038614" cy="1652753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endParaRPr lang="sv-SE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endParaRPr lang="sv-SE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endParaRPr lang="sv-SE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fld id="{39F56C83-3508-4DF3-A02B-BBBCC8BE3867}" type="slidenum">
              <a:rPr lang="sv-SE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836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63491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 dirty="0" smtClean="0">
              <a:latin typeface="Arial" pitchFamily="34" charset="0"/>
              <a:ea typeface="Geneva"/>
              <a:cs typeface="Geneva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5FEF8-EF16-407C-B055-B11F5B123C69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11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47107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0" tIns="45350" rIns="90700" bIns="45350"/>
          <a:lstStyle/>
          <a:p>
            <a:endParaRPr lang="sv-SE" altLang="sv-SE" smtClean="0">
              <a:latin typeface="Arial" pitchFamily="34" charset="0"/>
              <a:ea typeface="Geneva"/>
              <a:cs typeface="Geneva"/>
            </a:endParaRPr>
          </a:p>
        </p:txBody>
      </p:sp>
      <p:sp>
        <p:nvSpPr>
          <p:cNvPr id="47108" name="Platshållare för bildnummer 3"/>
          <p:cNvSpPr txBox="1">
            <a:spLocks noGrp="1"/>
          </p:cNvSpPr>
          <p:nvPr/>
        </p:nvSpPr>
        <p:spPr bwMode="auto">
          <a:xfrm>
            <a:off x="3849481" y="9428243"/>
            <a:ext cx="2946575" cy="4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0" tIns="45350" rIns="90700" bIns="45350" anchor="b"/>
          <a:lstStyle>
            <a:lvl1pPr defTabSz="9080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11200" indent="-273050" defTabSz="9080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093788" indent="-219075" defTabSz="9080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531938" indent="-219075" defTabSz="9080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1970088" indent="-219075" defTabSz="9080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427288" indent="-219075" algn="ctr" defTabSz="908050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884488" indent="-219075" algn="ctr" defTabSz="908050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341688" indent="-219075" algn="ctr" defTabSz="908050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798888" indent="-219075" algn="ctr" defTabSz="908050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13B589-FEB7-4732-A3EA-9A82DEEE1A99}" type="slidenum">
              <a:rPr lang="sv-SE" altLang="sv-SE" sz="1200">
                <a:solidFill>
                  <a:prstClr val="black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sv-SE" altLang="sv-SE" sz="12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CEFFDF9-86BC-4491-B718-47394E0840F2}" type="slidenum">
              <a:rPr lang="sv-SE" altLang="sv-SE">
                <a:solidFill>
                  <a:prstClr val="black"/>
                </a:solidFill>
              </a:rPr>
              <a:pPr/>
              <a:t>16</a:t>
            </a:fld>
            <a:endParaRPr lang="sv-SE" altLang="sv-SE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4538"/>
            <a:ext cx="5378450" cy="37242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39939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 smtClean="0">
              <a:latin typeface="Verdana" pitchFamily="34" charset="0"/>
            </a:endParaRPr>
          </a:p>
          <a:p>
            <a:endParaRPr lang="sv-SE" altLang="sv-SE" smtClean="0">
              <a:latin typeface="Times New Roman" pitchFamily="18" charset="0"/>
            </a:endParaRPr>
          </a:p>
        </p:txBody>
      </p:sp>
      <p:sp>
        <p:nvSpPr>
          <p:cNvPr id="39940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A3A10A4-8552-402E-AF3A-CA38FDA6329A}" type="slidenum">
              <a:rPr lang="sv-SE" altLang="sv-SE">
                <a:solidFill>
                  <a:prstClr val="black"/>
                </a:solidFill>
              </a:rPr>
              <a:pPr/>
              <a:t>17</a:t>
            </a:fld>
            <a:endParaRPr lang="sv-SE" alt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4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41987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 dirty="0" smtClean="0">
              <a:latin typeface="Times New Roman" pitchFamily="18" charset="0"/>
            </a:endParaRPr>
          </a:p>
        </p:txBody>
      </p:sp>
      <p:sp>
        <p:nvSpPr>
          <p:cNvPr id="41988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F0A2608-03B9-478A-996D-40EE6AE69EB0}" type="slidenum">
              <a:rPr lang="sv-SE" altLang="sv-SE" smtClean="0">
                <a:solidFill>
                  <a:prstClr val="black"/>
                </a:solidFill>
              </a:rPr>
              <a:pPr/>
              <a:t>18</a:t>
            </a:fld>
            <a:endParaRPr lang="sv-SE" altLang="sv-S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6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E6BC3-33A8-4341-A8E9-D9DB30CBEA5D}" type="slidenum">
              <a:rPr lang="sv-SE" smtClean="0">
                <a:solidFill>
                  <a:prstClr val="black"/>
                </a:solidFill>
              </a:rPr>
              <a:pPr/>
              <a:t>21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8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506"/>
            <a:ext cx="84201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 noProof="0" dirty="0" smtClean="0"/>
              <a:t>Klicka här för att ändra format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2E2C1E4E-64AE-4897-9F4C-5EABD73CF129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1A088CD-CCDE-49E5-84E6-67161CD99BDA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textruta 6"/>
          <p:cNvSpPr txBox="1"/>
          <p:nvPr userDrawn="1"/>
        </p:nvSpPr>
        <p:spPr>
          <a:xfrm>
            <a:off x="8405444" y="512468"/>
            <a:ext cx="1034980" cy="130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sv-SE" sz="900" smtClean="0"/>
              <a:t>Page</a:t>
            </a:r>
            <a:endParaRPr lang="sv-SE" sz="9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638" y="4406948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E737D01A-B360-4A4E-81C7-6BFEF55EC7E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21D97-B23D-4945-B338-8C88806BC9E2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4620" y="2047880"/>
            <a:ext cx="4135437" cy="397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700A8354-112A-4F36-8CA1-A2D29B5ECA9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604D9-B9E6-4446-9ACA-B6B4634B4013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4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401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401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77A2BFE1-04B2-4B10-BFDD-566B828C36B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971C-F4BB-43C9-AB84-FA99272896A9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8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B3319E76-8ECA-49F1-87BC-D0CC8FAB1C3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33E51-EB17-4FB3-AB79-AE23B7DD63F8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3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E8D84988-58E1-4B7E-AA25-D8B2CBEB440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8F7A9-182C-478D-931C-57A40C0A037F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1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3499" y="27308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7634E5CC-B8D4-4E47-BE8F-D804DF99F92E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51C8E-0637-4C95-A54A-33F9BE801FB8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9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BC1C0556-3ABA-4D16-A628-A9983FF933EF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C37E3-3099-4321-997E-DCDFA8460A84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22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98F9998F-3F0B-4F1A-905C-4341A6E1D15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5EEB-E2C7-4FC8-B69B-00A7C276AAD3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33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745162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95308" y="274638"/>
            <a:ext cx="6534150" cy="5745162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D5F56801-FDE8-445C-BC1A-52EAE0F582A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5F047-7BF7-479C-B0A5-143B00D9B48D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86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4620" y="2047880"/>
            <a:ext cx="4135437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20291592-1700-4F0E-B6F9-03A5679E1E9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52430-B709-4894-837C-042FE37DB8BB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A8325F-4F36-4E41-827C-D35E0E9A10CD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475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ubrik, text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5154620" y="2047912"/>
            <a:ext cx="4135437" cy="19097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5154620" y="4110038"/>
            <a:ext cx="4135437" cy="1909762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DE6F962D-C17B-4830-8D5A-B5FEC36F48DD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3202B-96D8-4895-8871-35CA3CCB1028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01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Rubriksida PP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721" y="950920"/>
            <a:ext cx="9909441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4860642" y="267955"/>
            <a:ext cx="184730" cy="430887"/>
          </a:xfrm>
          <a:prstGeom prst="rect">
            <a:avLst/>
          </a:prstGeom>
          <a:solidFill>
            <a:srgbClr val="EEEBE5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 smtClean="0">
              <a:solidFill>
                <a:srgbClr val="000000"/>
              </a:solidFill>
              <a:latin typeface="Verdana"/>
              <a:ea typeface="Geneva"/>
            </a:endParaRPr>
          </a:p>
        </p:txBody>
      </p:sp>
      <p:pic>
        <p:nvPicPr>
          <p:cNvPr id="6" name="Picture 23" descr="Logg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9588" y="338138"/>
            <a:ext cx="291504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 userDrawn="1"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</p:grpSp>
      <p:sp>
        <p:nvSpPr>
          <p:cNvPr id="962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1625600"/>
            <a:ext cx="8420100" cy="2070100"/>
          </a:xfrm>
        </p:spPr>
        <p:txBody>
          <a:bodyPr/>
          <a:lstStyle>
            <a:lvl1pPr algn="ctr">
              <a:defRPr sz="5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24317"/>
            <a:ext cx="6934200" cy="10001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101029072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C8F59-2BC7-4D1F-9DB0-73D4F407709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88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694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04ACD-E07B-4762-9EC1-8F41008D6A02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81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04613" y="2325688"/>
            <a:ext cx="4096544" cy="393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66259" y="2325688"/>
            <a:ext cx="4098264" cy="393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F6899-23F7-4131-8477-B8F890C8C73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33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EC57B-CAB9-4344-BE04-285E1D7E7A60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82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BBB5C-6F63-4953-A0BE-2455AAFFCADE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7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348B-335B-40FD-AAA8-074D68A3A1B8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16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08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50A5C-6F19-4860-80C2-E13791361D7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0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C499-5B52-4436-93B4-60D5A5D5A47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yck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66" y="2628701"/>
            <a:ext cx="8342709" cy="3939396"/>
          </a:xfrm>
        </p:spPr>
        <p:txBody>
          <a:bodyPr/>
          <a:lstStyle>
            <a:lvl1pPr marL="180975" indent="-180975">
              <a:lnSpc>
                <a:spcPct val="100000"/>
              </a:lnSpc>
              <a:defRPr sz="1800"/>
            </a:lvl1pPr>
            <a:lvl2pPr marL="390525" indent="-200025"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A23669-866F-4293-96AC-3ED0E6887148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65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B37F-D757-416D-95AC-34FE1CED0D4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40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74997" y="1349383"/>
            <a:ext cx="2089547" cy="4913313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04611" y="1349383"/>
            <a:ext cx="6105260" cy="4913313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12212-512E-4DCE-9909-906ACDE5DDC3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42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4620" y="2047880"/>
            <a:ext cx="4135437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ea typeface="Geneva"/>
              </a:defRPr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62BA7648-5E14-439D-A511-125B782B6054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7658233" y="31750"/>
            <a:ext cx="2063750" cy="184150"/>
          </a:xfrm>
          <a:prstGeom prst="rect">
            <a:avLst/>
          </a:prstGeom>
        </p:spPr>
        <p:txBody>
          <a:bodyPr/>
          <a:lstStyle>
            <a:lvl1pPr defTabSz="914400">
              <a:spcBef>
                <a:spcPct val="50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ea typeface="Geneva"/>
                <a:cs typeface="Geneva" pitchFamily="34" charset="0"/>
              </a:defRPr>
            </a:lvl1pPr>
          </a:lstStyle>
          <a:p>
            <a:pPr>
              <a:defRPr/>
            </a:pPr>
            <a:fld id="{780F7101-35B4-4D47-95B5-F4FD2B5364C5}" type="datetime1">
              <a:rPr lang="sv-SE" sz="1500">
                <a:latin typeface="Verdana"/>
              </a:rPr>
              <a:pPr>
                <a:defRPr/>
              </a:pPr>
              <a:t>2015-10-09</a:t>
            </a:fld>
            <a:endParaRPr lang="sv-SE" sz="90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4406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10FA46-1B6C-421B-BDDB-AF2D951A9528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89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5C24F4-01CC-4F98-8628-F262EE345C9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97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6943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C7BBF0-A97F-47A8-8A51-B44819729FD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08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04613" y="2773363"/>
            <a:ext cx="4096544" cy="3490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66259" y="2773363"/>
            <a:ext cx="4098264" cy="3490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A750FD-7F8B-46D2-B077-F4F8DE7FFD5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36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AF150A-CAC9-408E-B764-DF44BC89AFFD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65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E81847-4525-46F5-A3B1-B2B9906184D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51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891385-0F1A-488C-8795-3F797FA3CB72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7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2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73" y="2619176"/>
            <a:ext cx="4021534" cy="3939396"/>
          </a:xfrm>
        </p:spPr>
        <p:txBody>
          <a:bodyPr/>
          <a:lstStyle>
            <a:lvl1pPr marL="180000" indent="-180000">
              <a:lnSpc>
                <a:spcPct val="100000"/>
              </a:lnSpc>
              <a:defRPr sz="1800"/>
            </a:lvl1pPr>
            <a:lvl2pPr marL="392400" indent="-201600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60448C-EF3B-43B9-9BC4-F5439724E3DA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3"/>
          </p:nvPr>
        </p:nvSpPr>
        <p:spPr>
          <a:xfrm>
            <a:off x="5154223" y="2619176"/>
            <a:ext cx="4021534" cy="3939396"/>
          </a:xfrm>
        </p:spPr>
        <p:txBody>
          <a:bodyPr/>
          <a:lstStyle>
            <a:lvl1pPr marL="180000" indent="-180000">
              <a:lnSpc>
                <a:spcPct val="100000"/>
              </a:lnSpc>
              <a:defRPr sz="1800"/>
            </a:lvl1pPr>
            <a:lvl2pPr marL="392400" indent="-201600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381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08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F52A42-B545-4DDE-AB59-9517FE557282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44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96B057-E862-4206-A56A-932DDFD1003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95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7D08A2-35B3-48F5-B3E0-629B3449C84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6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74994" y="1435100"/>
            <a:ext cx="2089547" cy="482917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04611" y="1435100"/>
            <a:ext cx="6105260" cy="482917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1875C2-E661-440D-A0B3-994B4F56380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95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4620" y="2047880"/>
            <a:ext cx="4135437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ea typeface="Geneva"/>
              </a:defRPr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38187978-539D-4961-BA5D-690BDA7956D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7658233" y="31750"/>
            <a:ext cx="2063750" cy="18415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>
                <a:ea typeface="Geneva"/>
                <a:cs typeface="Geneva" pitchFamily="34" charset="0"/>
              </a:defRPr>
            </a:lvl1pPr>
          </a:lstStyle>
          <a:p>
            <a:pPr>
              <a:defRPr/>
            </a:pPr>
            <a:fld id="{77300CB5-1E12-4670-815B-EE7DC414D883}" type="datetime1">
              <a:rPr lang="sv-SE" sz="1500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21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10FA46-1B6C-421B-BDDB-AF2D951A9528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1309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5C24F4-01CC-4F98-8628-F262EE345C9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693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C7BBF0-A97F-47A8-8A51-B44819729FD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7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04613" y="2773363"/>
            <a:ext cx="4096544" cy="3490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66259" y="2773363"/>
            <a:ext cx="4098264" cy="3490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A750FD-7F8B-46D2-B077-F4F8DE7FFD5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98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AF150A-CAC9-408E-B764-DF44BC89AFFD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6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66" y="2284413"/>
            <a:ext cx="8342709" cy="3998912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75F78A-2A9C-498F-BC9F-C99308826112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993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E81847-4525-46F5-A3B1-B2B9906184D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1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891385-0F1A-488C-8795-3F797FA3CB72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45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08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F52A42-B545-4DDE-AB59-9517FE557282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54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96B057-E862-4206-A56A-932DDFD1003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12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7D08A2-35B3-48F5-B3E0-629B3449C84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9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74991" y="1435100"/>
            <a:ext cx="2089547" cy="482917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04611" y="1435100"/>
            <a:ext cx="6105260" cy="482917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1875C2-E661-440D-A0B3-994B4F56380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14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4620" y="2047880"/>
            <a:ext cx="4135437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ea typeface="Geneva"/>
              </a:defRPr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38187978-539D-4961-BA5D-690BDA7956D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7658233" y="31750"/>
            <a:ext cx="2063750" cy="18415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>
                <a:ea typeface="Geneva"/>
                <a:cs typeface="Geneva" pitchFamily="34" charset="0"/>
              </a:defRPr>
            </a:lvl1pPr>
          </a:lstStyle>
          <a:p>
            <a:pPr>
              <a:defRPr/>
            </a:pPr>
            <a:fld id="{77300CB5-1E12-4670-815B-EE7DC414D883}" type="datetime1">
              <a:rPr lang="sv-SE" sz="1500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85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10FA46-1B6C-421B-BDDB-AF2D951A9528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386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5C24F4-01CC-4F98-8628-F262EE345C9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58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6" y="4406943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C7BBF0-A97F-47A8-8A51-B44819729FD1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04506-6136-4A65-9CB7-911910C83F6B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35897-AA38-4E5A-9DD3-4A40406CD6F6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961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04613" y="2773363"/>
            <a:ext cx="4096544" cy="3490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66259" y="2773363"/>
            <a:ext cx="4098264" cy="3490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A750FD-7F8B-46D2-B077-F4F8DE7FFD5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84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AF150A-CAC9-408E-B764-DF44BC89AFFD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58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E81847-4525-46F5-A3B1-B2B9906184D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11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891385-0F1A-488C-8795-3F797FA3CB72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89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2" y="27308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F52A42-B545-4DDE-AB59-9517FE557282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31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96B057-E862-4206-A56A-932DDFD1003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06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7D08A2-35B3-48F5-B3E0-629B3449C84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28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74994" y="1435100"/>
            <a:ext cx="2089547" cy="482917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04611" y="1435100"/>
            <a:ext cx="6105260" cy="482917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1875C2-E661-440D-A0B3-994B4F56380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332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868364" y="2047880"/>
            <a:ext cx="4133851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154620" y="2047880"/>
            <a:ext cx="4135437" cy="39719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ea typeface="Geneva"/>
              </a:defRPr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38187978-539D-4961-BA5D-690BDA7956DB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7658233" y="31750"/>
            <a:ext cx="2063750" cy="18415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>
                <a:ea typeface="Geneva"/>
                <a:cs typeface="Geneva" pitchFamily="34" charset="0"/>
              </a:defRPr>
            </a:lvl1pPr>
          </a:lstStyle>
          <a:p>
            <a:pPr>
              <a:defRPr/>
            </a:pPr>
            <a:fld id="{77300CB5-1E12-4670-815B-EE7DC414D883}" type="datetime1">
              <a:rPr lang="sv-SE" sz="1500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92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LL huvu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7"/>
            <a:ext cx="990600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452"/>
            <a:ext cx="8420100" cy="14700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noProof="0" dirty="0" smtClean="0"/>
              <a:t>Klicka här för att ändra format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4D75A42-8680-434B-8A94-1E9589AAC7C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6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125838-8060-403C-B0DE-CF5294881434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147F2-D839-401F-8B8C-3CAF295340B5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9269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E2756-451B-48A2-84DC-133CA2D791F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16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CE7DA-BB3C-4A4F-9C65-83AC921851A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300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6D90C-5F49-4ED0-8EE8-4F0D6D9C5CE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9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 descr="Rubriksida PPT_Xhö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0920"/>
            <a:ext cx="9906000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Log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77" y="338138"/>
            <a:ext cx="291504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 Box 23"/>
          <p:cNvSpPr txBox="1">
            <a:spLocks noChangeArrowheads="1"/>
          </p:cNvSpPr>
          <p:nvPr userDrawn="1"/>
        </p:nvSpPr>
        <p:spPr bwMode="auto">
          <a:xfrm>
            <a:off x="713729" y="1624013"/>
            <a:ext cx="847857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r>
              <a:rPr lang="sv-SE" sz="5600" dirty="0" smtClean="0">
                <a:solidFill>
                  <a:srgbClr val="FFFFFF"/>
                </a:solidFill>
              </a:rPr>
              <a:t>Miljöutmaning 2016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24302"/>
            <a:ext cx="6934200" cy="1000125"/>
          </a:xfrm>
        </p:spPr>
        <p:txBody>
          <a:bodyPr/>
          <a:lstStyle>
            <a:lvl1pPr marL="0" indent="0" algn="ctr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869062205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Rubriksida PPT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21" y="950920"/>
            <a:ext cx="9909441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4860642" y="267954"/>
            <a:ext cx="184730" cy="430887"/>
          </a:xfrm>
          <a:prstGeom prst="rect">
            <a:avLst/>
          </a:prstGeom>
          <a:solidFill>
            <a:srgbClr val="EEE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1pPr>
            <a:lvl2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2pPr>
            <a:lvl3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3pPr>
            <a:lvl4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4pPr>
            <a:lvl5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endParaRPr lang="sv-SE" altLang="sv-SE" sz="2200" smtClean="0">
              <a:solidFill>
                <a:srgbClr val="000000"/>
              </a:solidFill>
            </a:endParaRPr>
          </a:p>
        </p:txBody>
      </p:sp>
      <p:pic>
        <p:nvPicPr>
          <p:cNvPr id="6" name="Picture 23" descr="Logg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71" y="338138"/>
            <a:ext cx="291504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2"/>
          <p:cNvGrpSpPr>
            <a:grpSpLocks/>
          </p:cNvGrpSpPr>
          <p:nvPr userDrawn="1"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1625600"/>
            <a:ext cx="8420100" cy="2070100"/>
          </a:xfrm>
        </p:spPr>
        <p:txBody>
          <a:bodyPr/>
          <a:lstStyle>
            <a:lvl1pPr algn="ctr">
              <a:defRPr sz="5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24556"/>
            <a:ext cx="6934200" cy="10001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 på </a:t>
            </a:r>
            <a:r>
              <a:rPr lang="sv-SE"/>
              <a:t>underrubrik </a:t>
            </a:r>
            <a:r>
              <a:rPr lang="sv-SE" smtClean="0"/>
              <a:t>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9275066"/>
      </p:ext>
    </p:extLst>
  </p:cSld>
  <p:clrMapOvr>
    <a:masterClrMapping/>
  </p:clrMapOvr>
  <p:transition spd="med">
    <p:fade/>
  </p:transition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Verdana" pitchFamily="34" charset="0"/>
                <a:ea typeface="Geneva"/>
              </a:defRPr>
            </a:lvl1pPr>
          </a:lstStyle>
          <a:p>
            <a:pPr>
              <a:defRPr/>
            </a:pPr>
            <a:fld id="{A02A3A9B-C24B-43AB-A2BB-B032F7071ACD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747563263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Verdana" pitchFamily="34" charset="0"/>
                <a:ea typeface="Geneva"/>
              </a:defRPr>
            </a:lvl1pPr>
          </a:lstStyle>
          <a:p>
            <a:pPr>
              <a:defRPr/>
            </a:pPr>
            <a:fld id="{C4A32ACF-1F06-4B01-B5CC-F3232F81B0D1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65738143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Verdana" pitchFamily="34" charset="0"/>
                <a:ea typeface="Geneva"/>
              </a:defRPr>
            </a:lvl1pPr>
          </a:lstStyle>
          <a:p>
            <a:pPr>
              <a:defRPr/>
            </a:pPr>
            <a:fld id="{7402759F-8980-4172-BADE-DD3CFC2F2E9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43265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Rubrik, innehåll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2950" y="1981202"/>
            <a:ext cx="4127500" cy="3176254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035550" y="1981202"/>
            <a:ext cx="4127500" cy="3176254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41231" y="5876925"/>
            <a:ext cx="2063750" cy="4572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ct val="50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Verdana"/>
                <a:ea typeface="Geneva" charset="0"/>
              </a:defRPr>
            </a:lvl1pPr>
          </a:lstStyle>
          <a:p>
            <a:pPr>
              <a:defRPr/>
            </a:pPr>
            <a:endParaRPr lang="sv-SE" sz="150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ct val="500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Verdana"/>
                <a:ea typeface="Geneva" charset="0"/>
              </a:defRPr>
            </a:lvl1pPr>
          </a:lstStyle>
          <a:p>
            <a:pPr>
              <a:defRPr/>
            </a:pPr>
            <a:r>
              <a:rPr lang="sv-SE" sz="1500"/>
              <a:t>Motviation för misnakt matsvinn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7481094" y="6515100"/>
            <a:ext cx="2063750" cy="457200"/>
          </a:xfrm>
        </p:spPr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808080"/>
                </a:solidFill>
                <a:latin typeface="Verdana" pitchFamily="34" charset="0"/>
                <a:ea typeface="Geneva"/>
              </a:defRPr>
            </a:lvl1pPr>
          </a:lstStyle>
          <a:p>
            <a:pPr>
              <a:defRPr/>
            </a:pPr>
            <a:fld id="{8396E50C-12F7-486E-A0BA-3AD6832FAD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56464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LL huvu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7"/>
            <a:ext cx="990600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noProof="0" dirty="0" smtClean="0"/>
              <a:t>Klicka här för att ändra format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4D75A42-8680-434B-8A94-1E9589AAC7C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1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2950" y="2130473"/>
            <a:ext cx="8420100" cy="1470025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82B5AC15-8287-4443-BA53-D4C69A087F21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96EEE-6A68-4615-8F09-EACCDDFF5D87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85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E2756-451B-48A2-84DC-133CA2D791F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61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CE7DA-BB3C-4A4F-9C65-83AC921851A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98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6D90C-5F49-4ED0-8EE8-4F0D6D9C5CE3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487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 descr="Rubriksida PPT_Xhö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4"/>
            <a:ext cx="9906000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Log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38138"/>
            <a:ext cx="291504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9746061" y="87314"/>
            <a:ext cx="159940" cy="784225"/>
            <a:chOff x="5667" y="0"/>
            <a:chExt cx="93" cy="49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endParaRPr lang="sv-SE" altLang="sv-SE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 Box 23"/>
          <p:cNvSpPr txBox="1">
            <a:spLocks noChangeArrowheads="1"/>
          </p:cNvSpPr>
          <p:nvPr userDrawn="1"/>
        </p:nvSpPr>
        <p:spPr bwMode="auto">
          <a:xfrm>
            <a:off x="713715" y="1624013"/>
            <a:ext cx="847857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r>
              <a:rPr lang="sv-SE" sz="5600" dirty="0" smtClean="0">
                <a:solidFill>
                  <a:srgbClr val="FFFFFF"/>
                </a:solidFill>
              </a:rPr>
              <a:t>Miljöutmaning 2016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24276"/>
            <a:ext cx="6934200" cy="1000125"/>
          </a:xfrm>
        </p:spPr>
        <p:txBody>
          <a:bodyPr/>
          <a:lstStyle>
            <a:lvl1pPr marL="0" indent="0" algn="ctr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974184037"/>
      </p:ext>
    </p:extLst>
  </p:cSld>
  <p:clrMapOvr>
    <a:masterClrMapping/>
  </p:clrMapOvr>
  <p:hf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506"/>
            <a:ext cx="84201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 noProof="0" dirty="0" smtClean="0"/>
              <a:t>Klicka här för att ändra format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2E2C1E4E-64AE-4897-9F4C-5EABD73CF129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1A088CD-CCDE-49E5-84E6-67161CD99BDA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7" name="textruta 6"/>
          <p:cNvSpPr txBox="1"/>
          <p:nvPr userDrawn="1"/>
        </p:nvSpPr>
        <p:spPr>
          <a:xfrm>
            <a:off x="8405444" y="512468"/>
            <a:ext cx="1034980" cy="130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sv-SE" sz="900" smtClean="0">
                <a:solidFill>
                  <a:srgbClr val="000000"/>
                </a:solidFill>
              </a:rPr>
              <a:t>Page</a:t>
            </a:r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65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A8325F-4F36-4E41-827C-D35E0E9A10CD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37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yck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66" y="2628701"/>
            <a:ext cx="8342709" cy="3939396"/>
          </a:xfrm>
        </p:spPr>
        <p:txBody>
          <a:bodyPr/>
          <a:lstStyle>
            <a:lvl1pPr marL="180975" indent="-180975">
              <a:lnSpc>
                <a:spcPct val="100000"/>
              </a:lnSpc>
              <a:defRPr sz="1800"/>
            </a:lvl1pPr>
            <a:lvl2pPr marL="390525" indent="-200025"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A23669-866F-4293-96AC-3ED0E6887148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8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2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73" y="2619176"/>
            <a:ext cx="4021534" cy="3939396"/>
          </a:xfrm>
        </p:spPr>
        <p:txBody>
          <a:bodyPr/>
          <a:lstStyle>
            <a:lvl1pPr marL="180000" indent="-180000">
              <a:lnSpc>
                <a:spcPct val="100000"/>
              </a:lnSpc>
              <a:defRPr sz="1800"/>
            </a:lvl1pPr>
            <a:lvl2pPr marL="392400" indent="-201600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60448C-EF3B-43B9-9BC4-F5439724E3DA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7" name="Platshållare för innehåll 2"/>
          <p:cNvSpPr>
            <a:spLocks noGrp="1"/>
          </p:cNvSpPr>
          <p:nvPr>
            <p:ph idx="13"/>
          </p:nvPr>
        </p:nvSpPr>
        <p:spPr>
          <a:xfrm>
            <a:off x="5154223" y="2619176"/>
            <a:ext cx="4021534" cy="3939396"/>
          </a:xfrm>
        </p:spPr>
        <p:txBody>
          <a:bodyPr/>
          <a:lstStyle>
            <a:lvl1pPr marL="180000" indent="-180000">
              <a:lnSpc>
                <a:spcPct val="100000"/>
              </a:lnSpc>
              <a:defRPr sz="1800"/>
            </a:lvl1pPr>
            <a:lvl2pPr marL="392400" indent="-201600"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619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66" y="2284413"/>
            <a:ext cx="8342709" cy="3998912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75F78A-2A9C-498F-BC9F-C99308826112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BB44-B4B5-45AD-87A9-3B8A569A17F0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14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04506-6136-4A65-9CB7-911910C83F6B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35897-AA38-4E5A-9DD3-4A40406CD6F6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8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596A981C-7160-4215-830B-F997548307C6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4A9BF-B771-4AB7-B4E7-157D9402BBD5}" type="datetime1">
              <a:rPr lang="sv-SE">
                <a:solidFill>
                  <a:srgbClr val="000000"/>
                </a:solidFill>
              </a:rPr>
              <a:pPr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500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125838-8060-403C-B0DE-CF5294881434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147F2-D839-401F-8B8C-3CAF295340B5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8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2"/>
          </p:nvPr>
        </p:nvSpPr>
        <p:spPr>
          <a:xfrm>
            <a:off x="708560" y="1219954"/>
            <a:ext cx="3719910" cy="1989137"/>
          </a:xfrm>
          <a:solidFill>
            <a:srgbClr val="EEEBE5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nn-NO"/>
          </a:p>
        </p:txBody>
      </p:sp>
      <p:sp>
        <p:nvSpPr>
          <p:cNvPr id="21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406945" y="1219953"/>
            <a:ext cx="4819238" cy="2384331"/>
          </a:xfrm>
          <a:solidFill>
            <a:srgbClr val="EEEBE5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nn-NO"/>
          </a:p>
        </p:txBody>
      </p:sp>
      <p:sp>
        <p:nvSpPr>
          <p:cNvPr id="22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708581" y="3218764"/>
            <a:ext cx="4118193" cy="2504318"/>
          </a:xfrm>
          <a:solidFill>
            <a:srgbClr val="EEEBE5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nn-NO"/>
          </a:p>
        </p:txBody>
      </p:sp>
      <p:sp>
        <p:nvSpPr>
          <p:cNvPr id="23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4826748" y="3613251"/>
            <a:ext cx="4400463" cy="2109871"/>
          </a:xfrm>
          <a:solidFill>
            <a:srgbClr val="EEEBE5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nn-NO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807444"/>
            <a:ext cx="8581510" cy="654454"/>
          </a:xfrm>
        </p:spPr>
        <p:txBody>
          <a:bodyPr/>
          <a:lstStyle>
            <a:lvl1pPr algn="ctr">
              <a:lnSpc>
                <a:spcPts val="2800"/>
              </a:lnSpc>
              <a:defRPr sz="3000" b="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 rot="20529546">
            <a:off x="4023046" y="2840065"/>
            <a:ext cx="1170000" cy="1170823"/>
          </a:xfrm>
          <a:prstGeom prst="ellipse">
            <a:avLst/>
          </a:prstGeom>
          <a:solidFill>
            <a:srgbClr val="97BF0D"/>
          </a:solidFill>
          <a:ln w="28575">
            <a:solidFill>
              <a:schemeClr val="bg1"/>
            </a:solidFill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 algn="ctr">
              <a:spcBef>
                <a:spcPts val="600"/>
              </a:spcBef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2700" b="1">
                <a:latin typeface="Arial Black" panose="020B0A04020102020204" pitchFamily="34" charset="0"/>
              </a:defRPr>
            </a:lvl3pPr>
            <a:lvl4pPr marL="752475" indent="0">
              <a:buFontTx/>
              <a:buNone/>
              <a:defRPr/>
            </a:lvl4pPr>
            <a:lvl5pPr marL="995363" indent="0">
              <a:buFontTx/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8" y="297235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2B91B709-092C-489F-858C-8777CF137138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34208" y="732243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8" y="514712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65EAC295-B5BC-4B98-BE11-8B11DB9261CC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3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 bwMode="auto">
          <a:xfrm>
            <a:off x="4860642" y="269538"/>
            <a:ext cx="184730" cy="430887"/>
          </a:xfrm>
          <a:prstGeom prst="rect">
            <a:avLst/>
          </a:prstGeom>
          <a:solidFill>
            <a:srgbClr val="E9E3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9066" y="1519461"/>
            <a:ext cx="8342709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066" y="2622408"/>
            <a:ext cx="8342709" cy="39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8" y="297235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3252AA0A-2B38-4863-9D56-6049C03F06E2}" type="datetime1">
              <a:rPr lang="sv-SE" smtClean="0"/>
              <a:t>2015-10-09</a:t>
            </a:fld>
            <a:endParaRPr lang="sv-S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34208" y="732243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r>
              <a:rPr lang="en-US" dirty="0" smtClean="0"/>
              <a:t>Stockholm County Council</a:t>
            </a:r>
            <a:endParaRPr lang="sv-S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8" y="514712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65EAC295-B5BC-4B98-BE11-8B11DB9261CC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4" name="Picture 23" descr="Logga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54" y="312260"/>
            <a:ext cx="2690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 14"/>
          <p:cNvGrpSpPr/>
          <p:nvPr userDrawn="1"/>
        </p:nvGrpSpPr>
        <p:grpSpPr>
          <a:xfrm>
            <a:off x="9755451" y="82800"/>
            <a:ext cx="147637" cy="784226"/>
            <a:chOff x="8996363" y="87313"/>
            <a:chExt cx="147637" cy="784226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8996363" y="296863"/>
              <a:ext cx="147637" cy="147638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 sz="2200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8996363" y="87313"/>
              <a:ext cx="147637" cy="14763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 sz="220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8996363" y="514351"/>
              <a:ext cx="147637" cy="14763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 sz="2200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8996363" y="723901"/>
              <a:ext cx="147637" cy="14763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 sz="2200"/>
            </a:p>
          </p:txBody>
        </p:sp>
      </p:grpSp>
      <p:sp>
        <p:nvSpPr>
          <p:cNvPr id="20" name="textruta 19"/>
          <p:cNvSpPr txBox="1"/>
          <p:nvPr userDrawn="1"/>
        </p:nvSpPr>
        <p:spPr>
          <a:xfrm>
            <a:off x="8405444" y="512468"/>
            <a:ext cx="1034980" cy="130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sv-SE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57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9pPr>
    </p:titleStyle>
    <p:bodyStyle>
      <a:lvl1pPr marL="266700" indent="-266700" algn="l" rtl="0" fontAlgn="base">
        <a:lnSpc>
          <a:spcPts val="28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66700" algn="l" rtl="0" fontAlgn="base">
        <a:lnSpc>
          <a:spcPts val="2800"/>
        </a:lnSpc>
        <a:spcBef>
          <a:spcPts val="400"/>
        </a:spcBef>
        <a:spcAft>
          <a:spcPts val="10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09550" algn="l" rtl="0" fontAlgn="base">
        <a:lnSpc>
          <a:spcPts val="28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ts val="28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ts val="28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 bwMode="auto">
          <a:xfrm>
            <a:off x="4860642" y="269538"/>
            <a:ext cx="184730" cy="430887"/>
          </a:xfrm>
          <a:prstGeom prst="rect">
            <a:avLst/>
          </a:prstGeom>
          <a:solidFill>
            <a:srgbClr val="E9E3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sv-SE" smtClean="0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9066" y="1519461"/>
            <a:ext cx="8342709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066" y="2622408"/>
            <a:ext cx="8342709" cy="39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8" y="297235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3252AA0A-2B38-4863-9D56-6049C03F06E2}" type="datetime1">
              <a:rPr lang="sv-SE" smtClean="0">
                <a:solidFill>
                  <a:srgbClr val="000000"/>
                </a:solidFill>
              </a:rPr>
              <a:pPr/>
              <a:t>2015-10-09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34208" y="732243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Stockholm County Council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8" y="514712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65EAC295-B5BC-4B98-BE11-8B11DB9261CC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14" name="Picture 23" descr="Logga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54" y="312260"/>
            <a:ext cx="26908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 14"/>
          <p:cNvGrpSpPr/>
          <p:nvPr userDrawn="1"/>
        </p:nvGrpSpPr>
        <p:grpSpPr>
          <a:xfrm>
            <a:off x="9755451" y="82800"/>
            <a:ext cx="147637" cy="784226"/>
            <a:chOff x="8996363" y="87313"/>
            <a:chExt cx="147637" cy="784226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8996363" y="296863"/>
              <a:ext cx="147637" cy="147638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</a:endParaRP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8996363" y="87313"/>
              <a:ext cx="147637" cy="14763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8996363" y="514351"/>
              <a:ext cx="147637" cy="14763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8996363" y="723901"/>
              <a:ext cx="147637" cy="14763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ruta 19"/>
          <p:cNvSpPr txBox="1"/>
          <p:nvPr userDrawn="1"/>
        </p:nvSpPr>
        <p:spPr>
          <a:xfrm>
            <a:off x="8405444" y="512468"/>
            <a:ext cx="1034980" cy="130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sv-S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2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9pPr>
    </p:titleStyle>
    <p:bodyStyle>
      <a:lvl1pPr marL="266700" indent="-266700" algn="l" rtl="0" fontAlgn="base">
        <a:lnSpc>
          <a:spcPts val="28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66700" algn="l" rtl="0" fontAlgn="base">
        <a:lnSpc>
          <a:spcPts val="2800"/>
        </a:lnSpc>
        <a:spcBef>
          <a:spcPts val="400"/>
        </a:spcBef>
        <a:spcAft>
          <a:spcPts val="10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09550" algn="l" rtl="0" fontAlgn="base">
        <a:lnSpc>
          <a:spcPts val="28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ts val="28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ts val="28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TrådrulleIndien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906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8389" y="2047880"/>
            <a:ext cx="84216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1777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45426" y="241342"/>
            <a:ext cx="20621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latin typeface="Verdana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sv-SE">
                <a:solidFill>
                  <a:srgbClr val="000000"/>
                </a:solidFill>
              </a:rPr>
              <a:t>Sidan </a:t>
            </a:r>
            <a:fld id="{775189AF-2AC3-44FA-BA45-E2C4C6D2E206}" type="slidenum">
              <a:rPr lang="sv-SE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1177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58100" y="31750"/>
            <a:ext cx="20637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latin typeface="Verdana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632EFE0-B09E-4CBD-8D12-9489E6331A6A}" type="datetime1">
              <a:rPr lang="sv-SE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2015-10-09</a:t>
            </a:fld>
            <a:endParaRPr lang="sv-SE" sz="900">
              <a:solidFill>
                <a:srgbClr val="000000"/>
              </a:solidFill>
            </a:endParaRPr>
          </a:p>
        </p:txBody>
      </p:sp>
      <p:sp>
        <p:nvSpPr>
          <p:cNvPr id="1030" name="Text Box 36"/>
          <p:cNvSpPr txBox="1">
            <a:spLocks noChangeArrowheads="1"/>
          </p:cNvSpPr>
          <p:nvPr userDrawn="1"/>
        </p:nvSpPr>
        <p:spPr bwMode="auto">
          <a:xfrm>
            <a:off x="5716841" y="463550"/>
            <a:ext cx="4041531" cy="86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 defTabSz="912813" eaLnBrk="0" hangingPunct="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912813" eaLnBrk="0" hangingPunct="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912813" eaLnBrk="0" hangingPunct="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912813" eaLnBrk="0" hangingPunct="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912813" eaLnBrk="0" hangingPunct="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>
              <a:lnSpc>
                <a:spcPct val="140000"/>
              </a:lnSpc>
              <a:spcBef>
                <a:spcPct val="0"/>
              </a:spcBef>
              <a:defRPr/>
            </a:pPr>
            <a:endParaRPr lang="sv-SE" sz="800" b="1" smtClean="0">
              <a:solidFill>
                <a:srgbClr val="FFFFFF"/>
              </a:solidFill>
              <a:latin typeface="Verdana" pitchFamily="34" charset="0"/>
            </a:endParaRPr>
          </a:p>
          <a:p>
            <a:pPr algn="r">
              <a:lnSpc>
                <a:spcPct val="140000"/>
              </a:lnSpc>
              <a:spcBef>
                <a:spcPct val="0"/>
              </a:spcBef>
              <a:defRPr/>
            </a:pPr>
            <a:r>
              <a:rPr lang="sv-SE" sz="800" b="1" smtClean="0">
                <a:solidFill>
                  <a:srgbClr val="FFFFFF"/>
                </a:solidFill>
                <a:latin typeface="Verdana" pitchFamily="34" charset="0"/>
              </a:rPr>
              <a:t>A </a:t>
            </a:r>
            <a:r>
              <a:rPr lang="sv-SE" sz="1000" b="1" smtClean="0">
                <a:solidFill>
                  <a:srgbClr val="FFFFFF"/>
                </a:solidFill>
                <a:latin typeface="Verdana" pitchFamily="34" charset="0"/>
              </a:rPr>
              <a:t>cooperation between the county councils in Sweden</a:t>
            </a:r>
          </a:p>
          <a:p>
            <a:pPr algn="r">
              <a:lnSpc>
                <a:spcPct val="140000"/>
              </a:lnSpc>
              <a:spcBef>
                <a:spcPct val="0"/>
              </a:spcBef>
              <a:defRPr/>
            </a:pPr>
            <a:endParaRPr lang="sv-SE" sz="900" smtClean="0">
              <a:solidFill>
                <a:srgbClr val="000000"/>
              </a:solidFill>
              <a:latin typeface="Verdana" pitchFamily="34" charset="0"/>
            </a:endParaRPr>
          </a:p>
          <a:p>
            <a:pPr algn="r">
              <a:lnSpc>
                <a:spcPct val="140000"/>
              </a:lnSpc>
              <a:spcBef>
                <a:spcPct val="0"/>
              </a:spcBef>
              <a:defRPr/>
            </a:pPr>
            <a:endParaRPr lang="sv-SE" sz="90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31" name="Picture 40" descr="COC en 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6" y="6146800"/>
            <a:ext cx="1882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05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buFont typeface="Times" pitchFamily="1" charset="0"/>
        <a:defRPr sz="2800" b="1">
          <a:solidFill>
            <a:schemeClr val="tx1"/>
          </a:solidFill>
          <a:latin typeface="+mj-lt"/>
          <a:ea typeface="ＭＳ Ｐゴシック" pitchFamily="34" charset="-128"/>
          <a:cs typeface="MS PGothic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buFont typeface="Times" pitchFamily="1" charset="0"/>
        <a:defRPr sz="2800" b="1">
          <a:solidFill>
            <a:schemeClr val="tx1"/>
          </a:solidFill>
          <a:latin typeface="Verdana" pitchFamily="-108" charset="0"/>
          <a:ea typeface="ＭＳ Ｐゴシック" pitchFamily="34" charset="-128"/>
          <a:cs typeface="MS PGothic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buFont typeface="Times" pitchFamily="1" charset="0"/>
        <a:defRPr sz="2800" b="1">
          <a:solidFill>
            <a:schemeClr val="tx1"/>
          </a:solidFill>
          <a:latin typeface="Verdana" pitchFamily="-108" charset="0"/>
          <a:ea typeface="ＭＳ Ｐゴシック" pitchFamily="34" charset="-128"/>
          <a:cs typeface="MS PGothic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buFont typeface="Times" pitchFamily="1" charset="0"/>
        <a:defRPr sz="2800" b="1">
          <a:solidFill>
            <a:schemeClr val="tx1"/>
          </a:solidFill>
          <a:latin typeface="Verdana" pitchFamily="-108" charset="0"/>
          <a:ea typeface="ＭＳ Ｐゴシック" pitchFamily="34" charset="-128"/>
          <a:cs typeface="MS PGothic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buFont typeface="Times" pitchFamily="1" charset="0"/>
        <a:defRPr sz="2800" b="1">
          <a:solidFill>
            <a:schemeClr val="tx1"/>
          </a:solidFill>
          <a:latin typeface="Verdana" pitchFamily="-108" charset="0"/>
          <a:ea typeface="ＭＳ Ｐゴシック" pitchFamily="34" charset="-128"/>
          <a:cs typeface="MS PGothic"/>
        </a:defRPr>
      </a:lvl5pPr>
      <a:lvl6pPr marL="457200" algn="l" defTabSz="912813" rtl="0" fontAlgn="base">
        <a:spcBef>
          <a:spcPct val="0"/>
        </a:spcBef>
        <a:spcAft>
          <a:spcPct val="0"/>
        </a:spcAft>
        <a:buFont typeface="Times" pitchFamily="-108" charset="0"/>
        <a:defRPr sz="2800" b="1">
          <a:solidFill>
            <a:schemeClr val="tx1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912813" rtl="0" fontAlgn="base">
        <a:spcBef>
          <a:spcPct val="0"/>
        </a:spcBef>
        <a:spcAft>
          <a:spcPct val="0"/>
        </a:spcAft>
        <a:buFont typeface="Times" pitchFamily="-108" charset="0"/>
        <a:defRPr sz="2800" b="1">
          <a:solidFill>
            <a:schemeClr val="tx1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912813" rtl="0" fontAlgn="base">
        <a:spcBef>
          <a:spcPct val="0"/>
        </a:spcBef>
        <a:spcAft>
          <a:spcPct val="0"/>
        </a:spcAft>
        <a:buFont typeface="Times" pitchFamily="-108" charset="0"/>
        <a:defRPr sz="2800" b="1">
          <a:solidFill>
            <a:schemeClr val="tx1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912813" rtl="0" fontAlgn="base">
        <a:spcBef>
          <a:spcPct val="0"/>
        </a:spcBef>
        <a:spcAft>
          <a:spcPct val="0"/>
        </a:spcAft>
        <a:buFont typeface="Times" pitchFamily="-108" charset="0"/>
        <a:defRPr sz="2800" b="1">
          <a:solidFill>
            <a:schemeClr val="tx1"/>
          </a:solidFill>
          <a:latin typeface="Verdana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230188" indent="-230188" algn="l" defTabSz="912813" rtl="0" eaLnBrk="0" fontAlgn="base" hangingPunct="0">
        <a:spcBef>
          <a:spcPct val="4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1pPr>
      <a:lvl2pPr marL="506413" indent="-268288" algn="l" defTabSz="912813" rtl="0" eaLnBrk="0" fontAlgn="base" hangingPunct="0">
        <a:spcBef>
          <a:spcPct val="45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2pPr>
      <a:lvl3pPr marL="785813" indent="-277813" algn="l" defTabSz="912813" rtl="0" eaLnBrk="0" fontAlgn="base" hangingPunct="0">
        <a:spcBef>
          <a:spcPct val="45000"/>
        </a:spcBef>
        <a:spcAft>
          <a:spcPct val="0"/>
        </a:spcAft>
        <a:buClr>
          <a:schemeClr val="hlink"/>
        </a:buClr>
        <a:buFont typeface="Times" pitchFamily="1" charset="0"/>
        <a:buChar char="•"/>
        <a:defRPr sz="20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3pPr>
      <a:lvl4pPr marL="1096963" indent="-304800" algn="l" defTabSz="912813" rtl="0" eaLnBrk="0" fontAlgn="base" hangingPunct="0">
        <a:spcBef>
          <a:spcPct val="45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4pPr>
      <a:lvl5pPr marL="1347788" indent="-241300" algn="l" defTabSz="912813" rtl="0" eaLnBrk="0" fontAlgn="base" hangingPunct="0">
        <a:spcBef>
          <a:spcPct val="45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5pPr>
      <a:lvl6pPr marL="1804988" indent="-241300" algn="l" defTabSz="912813" rtl="0" fontAlgn="base">
        <a:spcBef>
          <a:spcPct val="45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262188" indent="-241300" algn="l" defTabSz="912813" rtl="0" fontAlgn="base">
        <a:spcBef>
          <a:spcPct val="45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719388" indent="-241300" algn="l" defTabSz="912813" rtl="0" fontAlgn="base">
        <a:spcBef>
          <a:spcPct val="45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176588" indent="-241300" algn="l" defTabSz="912813" rtl="0" fontAlgn="base">
        <a:spcBef>
          <a:spcPct val="45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ön blomma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69262" y="4916488"/>
            <a:ext cx="183673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ChangeArrowheads="1"/>
          </p:cNvSpPr>
          <p:nvPr/>
        </p:nvSpPr>
        <p:spPr bwMode="auto">
          <a:xfrm>
            <a:off x="4860642" y="267955"/>
            <a:ext cx="184730" cy="430887"/>
          </a:xfrm>
          <a:prstGeom prst="rect">
            <a:avLst/>
          </a:prstGeom>
          <a:solidFill>
            <a:srgbClr val="EEEBE5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v-SE" smtClean="0">
              <a:solidFill>
                <a:srgbClr val="000000"/>
              </a:solidFill>
              <a:latin typeface="Verdana"/>
              <a:ea typeface="Genev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770" y="1435100"/>
            <a:ext cx="8342709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610" y="2144751"/>
            <a:ext cx="8359908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5619" y="6545310"/>
            <a:ext cx="272931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900"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FBC9E6-13B6-455E-8AB6-03B02609178C}" type="slidenum">
              <a:rPr lang="sv-S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1031" name="Picture 23" descr="Logga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09588" y="338138"/>
            <a:ext cx="291504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37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mtClean="0">
                <a:solidFill>
                  <a:srgbClr val="000000"/>
                </a:solidFill>
                <a:latin typeface="Verdana"/>
                <a:ea typeface="Genev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62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9pPr>
    </p:titleStyle>
    <p:bodyStyle>
      <a:lvl1pPr marL="190500" indent="-190500" algn="l" rtl="0" eaLnBrk="0" fontAlgn="base" hangingPunct="0">
        <a:lnSpc>
          <a:spcPts val="2600"/>
        </a:lnSpc>
        <a:spcBef>
          <a:spcPts val="11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511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27" charset="-128"/>
          <a:cs typeface="ＭＳ Ｐゴシック" charset="-128"/>
        </a:defRPr>
      </a:lvl2pPr>
      <a:lvl3pPr marL="750888" indent="-212725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27" charset="-128"/>
          <a:cs typeface="+mn-cs"/>
        </a:defRPr>
      </a:lvl3pPr>
      <a:lvl4pPr marL="985838" indent="-23336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27" charset="-128"/>
          <a:cs typeface="+mn-cs"/>
        </a:defRPr>
      </a:lvl4pPr>
      <a:lvl5pPr marL="11668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27" charset="-128"/>
          <a:cs typeface="+mn-cs"/>
        </a:defRPr>
      </a:lvl5pPr>
      <a:lvl6pPr marL="16240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0812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25384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29956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9" name="Picture 15" descr="Blå blomma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69262" y="4916488"/>
            <a:ext cx="1836738" cy="1941512"/>
          </a:xfrm>
          <a:prstGeom prst="rect">
            <a:avLst/>
          </a:prstGeom>
          <a:noFill/>
        </p:spPr>
      </p:pic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4860642" y="267955"/>
            <a:ext cx="184730" cy="430887"/>
          </a:xfrm>
          <a:prstGeom prst="rect">
            <a:avLst/>
          </a:prstGeom>
          <a:solidFill>
            <a:srgbClr val="EEEBE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>
              <a:solidFill>
                <a:srgbClr val="000000"/>
              </a:solidFill>
              <a:latin typeface="Verdana" charset="0"/>
              <a:ea typeface="+mn-ea"/>
            </a:endParaRPr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770" y="1435100"/>
            <a:ext cx="8342709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610" y="2773363"/>
            <a:ext cx="8359908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5619" y="6545306"/>
            <a:ext cx="272931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900"/>
            </a:lvl1pPr>
          </a:lstStyle>
          <a:p>
            <a:fld id="{0EC1427A-43E6-4EAD-B624-02098189E4FD}" type="slidenum">
              <a:rPr lang="sv-SE">
                <a:solidFill>
                  <a:srgbClr val="000000"/>
                </a:solidFill>
                <a:ea typeface="+mn-ea"/>
              </a:rPr>
              <a:pPr/>
              <a:t>‹#›</a:t>
            </a:fld>
            <a:endParaRPr lang="sv-S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13671" name="Picture 23" descr="Logga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09586" y="338138"/>
            <a:ext cx="291504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680" name="Group 16"/>
          <p:cNvGrpSpPr>
            <a:grpSpLocks/>
          </p:cNvGrpSpPr>
          <p:nvPr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110601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11060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2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37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9pPr>
    </p:titleStyle>
    <p:bodyStyle>
      <a:lvl1pPr marL="190500" indent="-190500" algn="l" rtl="0" eaLnBrk="0" fontAlgn="base" hangingPunct="0">
        <a:lnSpc>
          <a:spcPts val="2700"/>
        </a:lnSpc>
        <a:spcBef>
          <a:spcPts val="11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511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2pPr>
      <a:lvl3pPr marL="750888" indent="-212725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985838" indent="-23336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11668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5pPr>
      <a:lvl6pPr marL="16240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6pPr>
      <a:lvl7pPr marL="20812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7pPr>
      <a:lvl8pPr marL="25384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8pPr>
      <a:lvl9pPr marL="29956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9" name="Picture 15" descr="Blå blomma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69262" y="4916488"/>
            <a:ext cx="1836738" cy="1941512"/>
          </a:xfrm>
          <a:prstGeom prst="rect">
            <a:avLst/>
          </a:prstGeom>
          <a:noFill/>
        </p:spPr>
      </p:pic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4860642" y="267954"/>
            <a:ext cx="184730" cy="430887"/>
          </a:xfrm>
          <a:prstGeom prst="rect">
            <a:avLst/>
          </a:prstGeom>
          <a:solidFill>
            <a:srgbClr val="EEEBE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>
              <a:solidFill>
                <a:srgbClr val="000000"/>
              </a:solidFill>
              <a:latin typeface="Verdana" charset="0"/>
              <a:ea typeface="+mn-ea"/>
            </a:endParaRPr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770" y="1435100"/>
            <a:ext cx="8342709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610" y="2773363"/>
            <a:ext cx="8359908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5619" y="6545300"/>
            <a:ext cx="272931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900"/>
            </a:lvl1pPr>
          </a:lstStyle>
          <a:p>
            <a:fld id="{0EC1427A-43E6-4EAD-B624-02098189E4FD}" type="slidenum">
              <a:rPr lang="sv-SE">
                <a:solidFill>
                  <a:srgbClr val="000000"/>
                </a:solidFill>
                <a:ea typeface="+mn-ea"/>
              </a:rPr>
              <a:pPr/>
              <a:t>‹#›</a:t>
            </a:fld>
            <a:endParaRPr lang="sv-S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13671" name="Picture 23" descr="Logga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09583" y="338138"/>
            <a:ext cx="291504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680" name="Group 16"/>
          <p:cNvGrpSpPr>
            <a:grpSpLocks/>
          </p:cNvGrpSpPr>
          <p:nvPr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110601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11060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2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36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9pPr>
    </p:titleStyle>
    <p:bodyStyle>
      <a:lvl1pPr marL="190500" indent="-190500" algn="l" rtl="0" eaLnBrk="0" fontAlgn="base" hangingPunct="0">
        <a:lnSpc>
          <a:spcPts val="2700"/>
        </a:lnSpc>
        <a:spcBef>
          <a:spcPts val="11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511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2pPr>
      <a:lvl3pPr marL="750888" indent="-212725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985838" indent="-23336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11668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5pPr>
      <a:lvl6pPr marL="16240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6pPr>
      <a:lvl7pPr marL="20812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7pPr>
      <a:lvl8pPr marL="25384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8pPr>
      <a:lvl9pPr marL="29956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9" name="Picture 15" descr="Blå blomma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69262" y="4916488"/>
            <a:ext cx="1836738" cy="1941512"/>
          </a:xfrm>
          <a:prstGeom prst="rect">
            <a:avLst/>
          </a:prstGeom>
          <a:noFill/>
        </p:spPr>
      </p:pic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4860642" y="267955"/>
            <a:ext cx="184730" cy="430887"/>
          </a:xfrm>
          <a:prstGeom prst="rect">
            <a:avLst/>
          </a:prstGeom>
          <a:solidFill>
            <a:srgbClr val="EEEBE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sv-SE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770" y="1435100"/>
            <a:ext cx="8342709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610" y="2773363"/>
            <a:ext cx="8359908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5619" y="6545306"/>
            <a:ext cx="272931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900"/>
            </a:lvl1pPr>
          </a:lstStyle>
          <a:p>
            <a:fld id="{0EC1427A-43E6-4EAD-B624-02098189E4FD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113671" name="Picture 23" descr="Logga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09586" y="338138"/>
            <a:ext cx="291504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680" name="Group 16"/>
          <p:cNvGrpSpPr>
            <a:grpSpLocks/>
          </p:cNvGrpSpPr>
          <p:nvPr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110601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1060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solidFill>
                  <a:srgbClr val="000000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19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</a:defRPr>
      </a:lvl9pPr>
    </p:titleStyle>
    <p:bodyStyle>
      <a:lvl1pPr marL="190500" indent="-190500" algn="l" rtl="0" eaLnBrk="0" fontAlgn="base" hangingPunct="0">
        <a:lnSpc>
          <a:spcPts val="2700"/>
        </a:lnSpc>
        <a:spcBef>
          <a:spcPts val="11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511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2pPr>
      <a:lvl3pPr marL="750888" indent="-212725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985838" indent="-23336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11668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5pPr>
      <a:lvl6pPr marL="16240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6pPr>
      <a:lvl7pPr marL="20812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7pPr>
      <a:lvl8pPr marL="25384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8pPr>
      <a:lvl9pPr marL="29956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SLL huvud 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7"/>
            <a:ext cx="990600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9066" y="1079527"/>
            <a:ext cx="8342709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066" y="2159000"/>
            <a:ext cx="8342709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8" y="193675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34208" y="628677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8" y="411164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CDC485B4-DBEF-4EA9-BD23-2BC24DEFB4AE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8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9pPr>
    </p:titleStyle>
    <p:bodyStyle>
      <a:lvl1pPr marL="342900" indent="-342900" algn="l" rtl="0" fontAlgn="base">
        <a:lnSpc>
          <a:spcPct val="130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ts val="400"/>
        </a:spcBef>
        <a:spcAft>
          <a:spcPts val="10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09550" algn="l" rtl="0" fontAlgn="base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Grön blomma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2" y="4916488"/>
            <a:ext cx="1836738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5"/>
          <p:cNvSpPr>
            <a:spLocks noChangeArrowheads="1"/>
          </p:cNvSpPr>
          <p:nvPr/>
        </p:nvSpPr>
        <p:spPr bwMode="auto">
          <a:xfrm>
            <a:off x="4860642" y="267954"/>
            <a:ext cx="184730" cy="430887"/>
          </a:xfrm>
          <a:prstGeom prst="rect">
            <a:avLst/>
          </a:prstGeom>
          <a:solidFill>
            <a:srgbClr val="EEEB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1pPr>
            <a:lvl2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2pPr>
            <a:lvl3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3pPr>
            <a:lvl4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4pPr>
            <a:lvl5pPr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ts val="9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500">
                <a:solidFill>
                  <a:schemeClr val="bg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endParaRPr lang="sv-SE" altLang="sv-SE" sz="2200" smtClean="0">
              <a:solidFill>
                <a:srgbClr val="000000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770" y="1435100"/>
            <a:ext cx="8342709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610" y="2144728"/>
            <a:ext cx="8359908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bakgrundstexten</a:t>
            </a:r>
          </a:p>
          <a:p>
            <a:pPr lvl="1"/>
            <a:r>
              <a:rPr lang="sv-SE" altLang="en-US" smtClean="0"/>
              <a:t>Nivå två</a:t>
            </a:r>
          </a:p>
          <a:p>
            <a:pPr lvl="2"/>
            <a:r>
              <a:rPr lang="sv-SE" altLang="en-US" smtClean="0"/>
              <a:t>Nivå tre</a:t>
            </a:r>
          </a:p>
          <a:p>
            <a:pPr lvl="3"/>
            <a:r>
              <a:rPr lang="sv-SE" altLang="en-US" smtClean="0"/>
              <a:t>Nivå fyra</a:t>
            </a:r>
          </a:p>
          <a:p>
            <a:pPr lvl="4"/>
            <a:r>
              <a:rPr lang="sv-SE" altLang="en-US" smtClean="0"/>
              <a:t>Nivå fem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5619" y="6545278"/>
            <a:ext cx="272931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>
              <a:spcBef>
                <a:spcPct val="0"/>
              </a:spcBef>
              <a:buClrTx/>
              <a:buSzTx/>
              <a:buFontTx/>
              <a:buNone/>
              <a:defRPr sz="900">
                <a:solidFill>
                  <a:srgbClr val="000000"/>
                </a:solidFill>
                <a:latin typeface="Verdana"/>
                <a:ea typeface="Geneva" charset="0"/>
              </a:defRPr>
            </a:lvl1pPr>
          </a:lstStyle>
          <a:p>
            <a:pPr>
              <a:defRPr/>
            </a:pPr>
            <a:fld id="{F2798A63-BCF3-44BC-B0FA-2FD835EE9BA4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  <p:pic>
        <p:nvPicPr>
          <p:cNvPr id="23559" name="Picture 23" descr="Logg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71" y="338138"/>
            <a:ext cx="291504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0" name="Group 23"/>
          <p:cNvGrpSpPr>
            <a:grpSpLocks/>
          </p:cNvGrpSpPr>
          <p:nvPr/>
        </p:nvGrpSpPr>
        <p:grpSpPr bwMode="auto">
          <a:xfrm>
            <a:off x="9746068" y="87316"/>
            <a:ext cx="159940" cy="784225"/>
            <a:chOff x="5667" y="0"/>
            <a:chExt cx="93" cy="494"/>
          </a:xfrm>
        </p:grpSpPr>
        <p:sp>
          <p:nvSpPr>
            <p:cNvPr id="23561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562" name="Rectangle 10"/>
            <p:cNvSpPr>
              <a:spLocks noChangeArrowheads="1"/>
            </p:cNvSpPr>
            <p:nvPr/>
          </p:nvSpPr>
          <p:spPr bwMode="auto">
            <a:xfrm>
              <a:off x="5667" y="132"/>
              <a:ext cx="93" cy="93"/>
            </a:xfrm>
            <a:prstGeom prst="rect">
              <a:avLst/>
            </a:prstGeom>
            <a:solidFill>
              <a:srgbClr val="003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563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564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565" name="Rectangle 9"/>
            <p:cNvSpPr>
              <a:spLocks noChangeArrowheads="1"/>
            </p:cNvSpPr>
            <p:nvPr/>
          </p:nvSpPr>
          <p:spPr bwMode="auto">
            <a:xfrm>
              <a:off x="5667" y="0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566" name="Rectangle 11"/>
            <p:cNvSpPr>
              <a:spLocks noChangeArrowheads="1"/>
            </p:cNvSpPr>
            <p:nvPr/>
          </p:nvSpPr>
          <p:spPr bwMode="auto">
            <a:xfrm>
              <a:off x="5667" y="269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  <p:sp>
          <p:nvSpPr>
            <p:cNvPr id="23567" name="Rectangle 12"/>
            <p:cNvSpPr>
              <a:spLocks noChangeArrowheads="1"/>
            </p:cNvSpPr>
            <p:nvPr/>
          </p:nvSpPr>
          <p:spPr bwMode="auto">
            <a:xfrm>
              <a:off x="5667" y="401"/>
              <a:ext cx="93" cy="9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1pPr>
              <a:lvl2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2pPr>
              <a:lvl3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3pPr>
              <a:lvl4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4pPr>
              <a:lvl5pPr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5pPr>
              <a:lvl6pPr marL="25146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6pPr>
              <a:lvl7pPr marL="29718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7pPr>
              <a:lvl8pPr marL="34290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8pPr>
              <a:lvl9pPr marL="3886200" indent="-228600" algn="ctr" eaLnBrk="0" fontAlgn="base" hangingPunct="0">
                <a:spcBef>
                  <a:spcPts val="93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1500">
                  <a:solidFill>
                    <a:schemeClr val="bg1"/>
                  </a:solidFill>
                  <a:latin typeface="Verdana" pitchFamily="34" charset="0"/>
                  <a:ea typeface="Geneva"/>
                  <a:cs typeface="Geneva"/>
                </a:defRPr>
              </a:lvl9pPr>
            </a:lstStyle>
            <a:p>
              <a:pPr>
                <a:defRPr/>
              </a:pPr>
              <a:endParaRPr lang="sv-SE" altLang="sv-SE" sz="22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03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1" r:id="rId4"/>
    <p:sldLayoutId id="2147483772" r:id="rId5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Verdana" charset="0"/>
          <a:ea typeface="Geneva" charset="0"/>
          <a:cs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charset="0"/>
          <a:ea typeface="Geneva" charset="0"/>
          <a:cs typeface="Geneva" charset="0"/>
        </a:defRPr>
      </a:lvl9pPr>
    </p:titleStyle>
    <p:bodyStyle>
      <a:lvl1pPr marL="190500" indent="-190500" algn="l" rtl="0" eaLnBrk="0" fontAlgn="base" hangingPunct="0">
        <a:lnSpc>
          <a:spcPts val="2600"/>
        </a:lnSpc>
        <a:spcBef>
          <a:spcPts val="11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511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750888" indent="-212725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985838" indent="-233363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166813" indent="-171450" algn="l" rtl="0" eaLnBrk="0" fontAlgn="base" hangingPunct="0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6240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0812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25384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2995613" indent="-17145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SLL huvud p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7"/>
            <a:ext cx="990600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9066" y="1079501"/>
            <a:ext cx="8342709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9066" y="2159000"/>
            <a:ext cx="8342709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201" y="193675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34201" y="628651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r>
              <a:rPr lang="sv-SE" dirty="0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1" y="411164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900"/>
            </a:lvl1pPr>
          </a:lstStyle>
          <a:p>
            <a:fld id="{CDC485B4-DBEF-4EA9-BD23-2BC24DEFB4AE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9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Geneva" pitchFamily="1" charset="-128"/>
        </a:defRPr>
      </a:lvl9pPr>
    </p:titleStyle>
    <p:bodyStyle>
      <a:lvl1pPr marL="342900" indent="-342900" algn="l" rtl="0" fontAlgn="base">
        <a:lnSpc>
          <a:spcPct val="130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ts val="400"/>
        </a:spcBef>
        <a:spcAft>
          <a:spcPts val="10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09550" algn="l" rtl="0" fontAlgn="base">
        <a:lnSpc>
          <a:spcPct val="120000"/>
        </a:lnSpc>
        <a:spcBef>
          <a:spcPts val="400"/>
        </a:spcBef>
        <a:spcAft>
          <a:spcPts val="10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ts val="400"/>
        </a:spcBef>
        <a:spcAft>
          <a:spcPts val="10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ctrTitle"/>
          </p:nvPr>
        </p:nvSpPr>
        <p:spPr>
          <a:xfrm>
            <a:off x="742950" y="1940920"/>
            <a:ext cx="8420100" cy="2070100"/>
          </a:xfrm>
        </p:spPr>
        <p:txBody>
          <a:bodyPr/>
          <a:lstStyle/>
          <a:p>
            <a:r>
              <a:rPr lang="en-US" sz="3600" dirty="0"/>
              <a:t>Life cycle assessment of single-use and reusable </a:t>
            </a:r>
            <a:r>
              <a:rPr lang="en-US" sz="3600" dirty="0" smtClean="0"/>
              <a:t>surgical instruments</a:t>
            </a:r>
            <a:endParaRPr lang="en-US" sz="3600" dirty="0"/>
          </a:p>
        </p:txBody>
      </p:sp>
      <p:sp>
        <p:nvSpPr>
          <p:cNvPr id="8" name="Underrubrik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Kristian Hemström</a:t>
            </a:r>
          </a:p>
          <a:p>
            <a:r>
              <a:rPr lang="sv-SE" dirty="0" smtClean="0"/>
              <a:t>SLL Environment</a:t>
            </a:r>
          </a:p>
          <a:p>
            <a:r>
              <a:rPr lang="sv-SE" dirty="0" smtClean="0"/>
              <a:t>Stockholm County Council</a:t>
            </a:r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4294967295"/>
          </p:nvPr>
        </p:nvSpPr>
        <p:spPr>
          <a:xfrm>
            <a:off x="7019433" y="132749"/>
            <a:ext cx="2728912" cy="1301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01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78177"/>
              </p:ext>
            </p:extLst>
          </p:nvPr>
        </p:nvGraphicFramePr>
        <p:xfrm>
          <a:off x="0" y="870880"/>
          <a:ext cx="972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32243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52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684208"/>
              </p:ext>
            </p:extLst>
          </p:nvPr>
        </p:nvGraphicFramePr>
        <p:xfrm>
          <a:off x="0" y="870879"/>
          <a:ext cx="972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26" y="1246787"/>
            <a:ext cx="2038614" cy="1652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32243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134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Rektangel med rundade hörn 4"/>
          <p:cNvSpPr/>
          <p:nvPr/>
        </p:nvSpPr>
        <p:spPr bwMode="auto">
          <a:xfrm>
            <a:off x="5799980" y="2609854"/>
            <a:ext cx="2635648" cy="12599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36000" tIns="45720" rIns="36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Single</a:t>
            </a:r>
            <a:r>
              <a:rPr lang="sv-SE" sz="1400" b="1" dirty="0" err="1" smtClean="0"/>
              <a:t>-Use</a:t>
            </a:r>
            <a:r>
              <a:rPr lang="sv-SE" sz="1400" b="1" dirty="0"/>
              <a:t> </a:t>
            </a:r>
            <a:r>
              <a:rPr lang="sv-SE" sz="1400" b="1" dirty="0" err="1" smtClean="0"/>
              <a:t>steel</a:t>
            </a:r>
            <a:r>
              <a:rPr lang="sv-SE" sz="1400" b="1" dirty="0" smtClean="0"/>
              <a:t>, 588 kg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sv-SE" sz="1200" dirty="0" err="1" smtClean="0"/>
              <a:t>Raw</a:t>
            </a:r>
            <a:r>
              <a:rPr lang="sv-SE" sz="1200" dirty="0" smtClean="0"/>
              <a:t> materials </a:t>
            </a:r>
            <a:r>
              <a:rPr lang="sv-SE" sz="1200" dirty="0" err="1" smtClean="0"/>
              <a:t>extraction</a:t>
            </a:r>
            <a:endParaRPr lang="sv-SE" sz="120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sv-SE" sz="1200" dirty="0" err="1" smtClean="0"/>
              <a:t>Production</a:t>
            </a:r>
            <a:endParaRPr lang="sv-SE" sz="120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sv-SE" sz="1200" dirty="0" err="1" smtClean="0"/>
              <a:t>Transportation</a:t>
            </a:r>
            <a:endParaRPr lang="sv-SE" sz="1200" dirty="0" smtClean="0"/>
          </a:p>
        </p:txBody>
      </p:sp>
      <p:grpSp>
        <p:nvGrpSpPr>
          <p:cNvPr id="8" name="Grupp 7"/>
          <p:cNvGrpSpPr/>
          <p:nvPr/>
        </p:nvGrpSpPr>
        <p:grpSpPr>
          <a:xfrm>
            <a:off x="141889" y="-157068"/>
            <a:ext cx="3560231" cy="2016000"/>
            <a:chOff x="141890" y="-319584"/>
            <a:chExt cx="3560231" cy="2016000"/>
          </a:xfrm>
        </p:grpSpPr>
        <p:sp>
          <p:nvSpPr>
            <p:cNvPr id="9" name="Rektangel med rundade hörn 8"/>
            <p:cNvSpPr/>
            <p:nvPr/>
          </p:nvSpPr>
          <p:spPr bwMode="auto">
            <a:xfrm>
              <a:off x="141890" y="-154799"/>
              <a:ext cx="3560231" cy="1259919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36000" tIns="45720" rIns="3600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sv-SE" sz="1400" b="1" dirty="0" smtClean="0"/>
                <a:t>Multi-</a:t>
              </a:r>
              <a:r>
                <a:rPr lang="sv-SE" sz="1400" b="1" dirty="0" err="1" smtClean="0"/>
                <a:t>Use</a:t>
              </a:r>
              <a:r>
                <a:rPr lang="sv-SE" sz="1400" b="1" dirty="0" smtClean="0"/>
                <a:t> </a:t>
              </a:r>
              <a:r>
                <a:rPr lang="sv-SE" sz="1400" b="1" dirty="0" err="1" smtClean="0"/>
                <a:t>steel</a:t>
              </a:r>
              <a:r>
                <a:rPr lang="sv-SE" sz="1400" b="1" dirty="0" smtClean="0"/>
                <a:t>, </a:t>
              </a:r>
              <a:r>
                <a:rPr lang="sv-SE" sz="1400" b="1" dirty="0" err="1" smtClean="0"/>
                <a:t>high</a:t>
              </a:r>
              <a:r>
                <a:rPr lang="sv-SE" sz="1400" b="1" dirty="0" smtClean="0"/>
                <a:t> </a:t>
              </a:r>
              <a:r>
                <a:rPr lang="sv-SE" sz="1400" b="1" dirty="0" err="1" smtClean="0"/>
                <a:t>quality</a:t>
              </a:r>
              <a:r>
                <a:rPr lang="sv-SE" sz="1400" b="1" dirty="0" smtClean="0"/>
                <a:t>, 1 kg</a:t>
              </a:r>
            </a:p>
            <a:p>
              <a:pPr marL="285750" marR="0" indent="-28575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r>
                <a:rPr lang="sv-SE" sz="1200" dirty="0" err="1" smtClean="0"/>
                <a:t>Raw</a:t>
              </a:r>
              <a:r>
                <a:rPr lang="sv-SE" sz="1200" dirty="0" smtClean="0"/>
                <a:t> materials </a:t>
              </a:r>
              <a:r>
                <a:rPr lang="sv-SE" sz="1200" dirty="0" err="1" smtClean="0"/>
                <a:t>extraction</a:t>
              </a:r>
              <a:endParaRPr lang="sv-SE" sz="1200" dirty="0" smtClean="0"/>
            </a:p>
            <a:p>
              <a:pPr marL="285750" marR="0" indent="-28575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r>
                <a:rPr lang="sv-SE" sz="1200" dirty="0" err="1" smtClean="0"/>
                <a:t>Sterilization</a:t>
              </a:r>
              <a:endParaRPr lang="sv-SE" sz="1200" dirty="0" smtClean="0"/>
            </a:p>
            <a:p>
              <a:pPr marL="285750" marR="0" indent="-28575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r>
                <a:rPr lang="sv-SE" sz="1200" dirty="0" err="1" smtClean="0"/>
                <a:t>Resharpening</a:t>
              </a:r>
              <a:endParaRPr lang="sv-SE" sz="1200" b="1" dirty="0" smtClean="0"/>
            </a:p>
          </p:txBody>
        </p:sp>
        <p:sp>
          <p:nvSpPr>
            <p:cNvPr id="10" name="Båge 9"/>
            <p:cNvSpPr/>
            <p:nvPr/>
          </p:nvSpPr>
          <p:spPr bwMode="auto">
            <a:xfrm rot="9959534">
              <a:off x="778807" y="-319584"/>
              <a:ext cx="1021851" cy="2016000"/>
            </a:xfrm>
            <a:prstGeom prst="arc">
              <a:avLst>
                <a:gd name="adj1" fmla="val 16200000"/>
                <a:gd name="adj2" fmla="val 19898541"/>
              </a:avLst>
            </a:prstGeom>
            <a:noFill/>
            <a:ln w="127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AEE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Geneva" pitchFamily="1" charset="-128"/>
              </a:endParaRPr>
            </a:p>
          </p:txBody>
        </p:sp>
      </p:grpSp>
      <p:sp>
        <p:nvSpPr>
          <p:cNvPr id="11" name="Rektangel med rundade hörn 10"/>
          <p:cNvSpPr/>
          <p:nvPr/>
        </p:nvSpPr>
        <p:spPr bwMode="auto">
          <a:xfrm>
            <a:off x="4759804" y="4157460"/>
            <a:ext cx="4716000" cy="1328023"/>
          </a:xfrm>
          <a:prstGeom prst="roundRect">
            <a:avLst/>
          </a:prstGeom>
          <a:solidFill>
            <a:srgbClr val="99CC00"/>
          </a:solidFill>
          <a:ln>
            <a:solidFill>
              <a:srgbClr val="808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Geneva" pitchFamily="1" charset="-128"/>
              </a:rPr>
              <a:t>Steel recycling </a:t>
            </a:r>
            <a:r>
              <a:rPr lang="sv-SE" sz="2400" dirty="0" err="1">
                <a:solidFill>
                  <a:schemeClr val="bg1"/>
                </a:solidFill>
                <a:latin typeface="Verdana" pitchFamily="34" charset="0"/>
                <a:ea typeface="Geneva" pitchFamily="1" charset="-128"/>
              </a:rPr>
              <a:t>c</a:t>
            </a:r>
            <a:r>
              <a:rPr kumimoji="0" lang="sv-SE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Geneva" pitchFamily="1" charset="-128"/>
              </a:rPr>
              <a:t>ompensate</a:t>
            </a:r>
            <a:r>
              <a:rPr kumimoji="0" lang="sv-SE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Geneva" pitchFamily="1" charset="-128"/>
              </a:rPr>
              <a:t> &lt;</a:t>
            </a:r>
            <a:r>
              <a:rPr lang="sv-SE" sz="2400" dirty="0" smtClean="0">
                <a:solidFill>
                  <a:schemeClr val="bg1"/>
                </a:solidFill>
              </a:rPr>
              <a:t>10 % </a:t>
            </a:r>
            <a:r>
              <a:rPr lang="sv-SE" sz="2400" dirty="0" err="1" smtClean="0">
                <a:solidFill>
                  <a:schemeClr val="bg1"/>
                </a:solidFill>
              </a:rPr>
              <a:t>of</a:t>
            </a:r>
            <a:r>
              <a:rPr lang="sv-SE" sz="2400" dirty="0" smtClean="0">
                <a:solidFill>
                  <a:schemeClr val="bg1"/>
                </a:solidFill>
              </a:rPr>
              <a:t> </a:t>
            </a:r>
            <a:r>
              <a:rPr lang="sv-SE" sz="2400" dirty="0" err="1" smtClean="0">
                <a:solidFill>
                  <a:schemeClr val="bg1"/>
                </a:solidFill>
              </a:rPr>
              <a:t>carbon</a:t>
            </a:r>
            <a:r>
              <a:rPr lang="sv-SE" sz="2400" dirty="0" smtClean="0">
                <a:solidFill>
                  <a:schemeClr val="bg1"/>
                </a:solidFill>
              </a:rPr>
              <a:t> </a:t>
            </a:r>
            <a:r>
              <a:rPr lang="sv-SE" sz="2400" dirty="0" err="1" smtClean="0">
                <a:solidFill>
                  <a:schemeClr val="bg1"/>
                </a:solidFill>
              </a:rPr>
              <a:t>footprint</a:t>
            </a:r>
            <a:r>
              <a:rPr lang="sv-SE" sz="2400" dirty="0" smtClean="0">
                <a:solidFill>
                  <a:schemeClr val="bg1"/>
                </a:solidFill>
              </a:rPr>
              <a:t> </a:t>
            </a:r>
            <a:r>
              <a:rPr lang="sv-SE" sz="2400" dirty="0" err="1" smtClean="0">
                <a:solidFill>
                  <a:schemeClr val="bg1"/>
                </a:solidFill>
              </a:rPr>
              <a:t>of</a:t>
            </a:r>
            <a:r>
              <a:rPr lang="sv-SE" sz="2400" dirty="0" smtClean="0">
                <a:solidFill>
                  <a:schemeClr val="bg1"/>
                </a:solidFill>
              </a:rPr>
              <a:t> the </a:t>
            </a:r>
            <a:r>
              <a:rPr lang="sv-SE" sz="2400" dirty="0" err="1" smtClean="0">
                <a:solidFill>
                  <a:schemeClr val="bg1"/>
                </a:solidFill>
              </a:rPr>
              <a:t>single-use</a:t>
            </a:r>
            <a:r>
              <a:rPr lang="sv-SE" sz="2400" dirty="0" smtClean="0">
                <a:solidFill>
                  <a:schemeClr val="bg1"/>
                </a:solidFill>
              </a:rPr>
              <a:t> instrument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58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>
          <a:xfrm>
            <a:off x="779066" y="1079501"/>
            <a:ext cx="8342709" cy="355161"/>
          </a:xfrm>
        </p:spPr>
        <p:txBody>
          <a:bodyPr/>
          <a:lstStyle/>
          <a:p>
            <a:r>
              <a:rPr lang="sv-SE" dirty="0" err="1" smtClean="0"/>
              <a:t>Costs</a:t>
            </a:r>
            <a:r>
              <a:rPr lang="sv-SE" dirty="0" smtClean="0"/>
              <a:t> at 1000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cycles</a:t>
            </a:r>
            <a:r>
              <a:rPr lang="sv-SE" dirty="0" smtClean="0"/>
              <a:t> (</a:t>
            </a:r>
            <a:r>
              <a:rPr lang="sv-SE" dirty="0" err="1" smtClean="0"/>
              <a:t>approx</a:t>
            </a:r>
            <a:r>
              <a:rPr lang="sv-SE" dirty="0" smtClean="0"/>
              <a:t>…)</a:t>
            </a:r>
            <a:endParaRPr lang="en-US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90580"/>
              </p:ext>
            </p:extLst>
          </p:nvPr>
        </p:nvGraphicFramePr>
        <p:xfrm>
          <a:off x="346632" y="1621078"/>
          <a:ext cx="9034059" cy="4149101"/>
        </p:xfrm>
        <a:graphic>
          <a:graphicData uri="http://schemas.openxmlformats.org/drawingml/2006/table">
            <a:tbl>
              <a:tblPr firstRow="1" firstCol="1" bandRow="1"/>
              <a:tblGrid>
                <a:gridCol w="3013139"/>
                <a:gridCol w="1505230"/>
                <a:gridCol w="1505230"/>
                <a:gridCol w="1505230"/>
                <a:gridCol w="1505230"/>
              </a:tblGrid>
              <a:tr h="377191"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Scissor A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Scissor B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Scissor 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Scissor D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754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1000 use cycles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Multi-Use, lower quality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Multi-Use, high quality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Single-Use, steel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Single-Use, plastic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7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v-SE" sz="1800" b="1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Quantity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 pcs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pcs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000 pcs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000 pcs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7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Purchase (SEK)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15 000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7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Dishwashing (SEK)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7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Sterilization (SEK)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64 630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79 370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7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Resharpening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(SEK)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3080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77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Waste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management (SEK)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-0,02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-23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754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TOTAL COSTS (SEK)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65 140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80 781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10 085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15 012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sp>
        <p:nvSpPr>
          <p:cNvPr id="6" name="Rektangel med rundade hörn 5"/>
          <p:cNvSpPr/>
          <p:nvPr/>
        </p:nvSpPr>
        <p:spPr bwMode="auto">
          <a:xfrm>
            <a:off x="252247" y="5076495"/>
            <a:ext cx="9222827" cy="6463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EE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  <p:sp>
        <p:nvSpPr>
          <p:cNvPr id="8" name="Rektangel med rundade hörn 7"/>
          <p:cNvSpPr/>
          <p:nvPr/>
        </p:nvSpPr>
        <p:spPr bwMode="auto">
          <a:xfrm>
            <a:off x="252247" y="3063693"/>
            <a:ext cx="9222827" cy="46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EE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32243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  <p:sp>
        <p:nvSpPr>
          <p:cNvPr id="11" name="Rektangel med rundade hörn 10"/>
          <p:cNvSpPr/>
          <p:nvPr/>
        </p:nvSpPr>
        <p:spPr bwMode="auto">
          <a:xfrm>
            <a:off x="246987" y="3830967"/>
            <a:ext cx="9222827" cy="46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EE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3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79066" y="819807"/>
            <a:ext cx="8342709" cy="740979"/>
          </a:xfrm>
        </p:spPr>
        <p:txBody>
          <a:bodyPr/>
          <a:lstStyle/>
          <a:p>
            <a:r>
              <a:rPr lang="sv-SE" dirty="0" smtClean="0"/>
              <a:t>Does the </a:t>
            </a:r>
            <a:r>
              <a:rPr lang="sv-SE" dirty="0" err="1" smtClean="0"/>
              <a:t>price</a:t>
            </a:r>
            <a:r>
              <a:rPr lang="sv-SE" dirty="0" smtClean="0"/>
              <a:t> come </a:t>
            </a:r>
            <a:r>
              <a:rPr lang="sv-SE" dirty="0" err="1" smtClean="0"/>
              <a:t>with</a:t>
            </a:r>
            <a:r>
              <a:rPr lang="sv-SE" dirty="0" smtClean="0"/>
              <a:t> a </a:t>
            </a:r>
            <a:r>
              <a:rPr lang="sv-SE" dirty="0" err="1" smtClean="0"/>
              <a:t>cost</a:t>
            </a:r>
            <a:r>
              <a:rPr lang="sv-SE" dirty="0" smtClean="0"/>
              <a:t>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19" y="1837293"/>
            <a:ext cx="8060776" cy="453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med rundade hörn 4"/>
          <p:cNvSpPr/>
          <p:nvPr/>
        </p:nvSpPr>
        <p:spPr bwMode="auto">
          <a:xfrm>
            <a:off x="1832741" y="2347853"/>
            <a:ext cx="5738648" cy="2162294"/>
          </a:xfrm>
          <a:prstGeom prst="roundRect">
            <a:avLst/>
          </a:prstGeom>
          <a:solidFill>
            <a:srgbClr val="C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sv-SE" dirty="0" smtClean="0"/>
              <a:t>Child </a:t>
            </a:r>
            <a:r>
              <a:rPr lang="sv-SE" dirty="0" err="1" smtClean="0"/>
              <a:t>labour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sv-SE" dirty="0" err="1" smtClean="0"/>
              <a:t>Hazardous</a:t>
            </a:r>
            <a:r>
              <a:rPr lang="sv-SE" dirty="0" smtClean="0"/>
              <a:t>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sv-SE" dirty="0" err="1" smtClean="0"/>
              <a:t>Wages</a:t>
            </a:r>
            <a:r>
              <a:rPr lang="sv-SE" dirty="0" smtClean="0"/>
              <a:t> </a:t>
            </a:r>
            <a:r>
              <a:rPr lang="sv-SE" dirty="0" err="1" smtClean="0"/>
              <a:t>below</a:t>
            </a:r>
            <a:r>
              <a:rPr lang="sv-SE" dirty="0" smtClean="0"/>
              <a:t> minimum </a:t>
            </a:r>
            <a:r>
              <a:rPr lang="sv-SE" dirty="0" err="1" smtClean="0"/>
              <a:t>wage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sv-SE" dirty="0" smtClean="0"/>
              <a:t>Etc.</a:t>
            </a:r>
            <a:endParaRPr lang="en-US" dirty="0"/>
          </a:p>
        </p:txBody>
      </p:sp>
      <p:sp>
        <p:nvSpPr>
          <p:cNvPr id="8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32243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90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ktangel 9"/>
          <p:cNvSpPr>
            <a:spLocks noChangeArrowheads="1"/>
          </p:cNvSpPr>
          <p:nvPr/>
        </p:nvSpPr>
        <p:spPr bwMode="auto">
          <a:xfrm>
            <a:off x="-309555" y="5214938"/>
            <a:ext cx="10989469" cy="16430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92535" tIns="47885" rIns="92535" bIns="47885" anchor="ctr"/>
          <a:lstStyle>
            <a:lvl1pPr marL="284163" indent="-284163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endParaRPr kumimoji="1" lang="sv-SE" altLang="sv-SE" sz="2000">
              <a:solidFill>
                <a:srgbClr val="406618"/>
              </a:solidFill>
              <a:latin typeface="Arial" pitchFamily="34" charset="0"/>
            </a:endParaRPr>
          </a:p>
        </p:txBody>
      </p:sp>
      <p:sp>
        <p:nvSpPr>
          <p:cNvPr id="25603" name="Rektangel 6"/>
          <p:cNvSpPr>
            <a:spLocks noChangeArrowheads="1"/>
          </p:cNvSpPr>
          <p:nvPr/>
        </p:nvSpPr>
        <p:spPr bwMode="auto">
          <a:xfrm>
            <a:off x="0" y="37"/>
            <a:ext cx="10292954" cy="16430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92535" tIns="47885" rIns="92535" bIns="47885" anchor="ctr"/>
          <a:lstStyle>
            <a:lvl1pPr marL="284163" indent="-284163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 defTabSz="841375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defTabSz="841375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endParaRPr kumimoji="1" lang="sv-SE" altLang="sv-SE" sz="2000">
              <a:solidFill>
                <a:srgbClr val="406618"/>
              </a:solidFill>
              <a:latin typeface="Arial" pitchFamily="34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32" y="3284538"/>
            <a:ext cx="319910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624" y="115925"/>
            <a:ext cx="4445661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27" y="160338"/>
            <a:ext cx="4134379" cy="304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068" y="4980037"/>
            <a:ext cx="2418027" cy="1627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068" y="3376617"/>
            <a:ext cx="2418027" cy="134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636" y="3295307"/>
            <a:ext cx="3577248" cy="3439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324" y="1296384"/>
            <a:ext cx="4176174" cy="537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92562" y="1317501"/>
            <a:ext cx="84216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algn="l" defTabSz="912813">
              <a:spcBef>
                <a:spcPct val="0"/>
              </a:spcBef>
            </a:pPr>
            <a:r>
              <a:rPr lang="sv-SE" altLang="sv-SE" sz="2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Code</a:t>
            </a:r>
            <a:r>
              <a:rPr lang="sv-SE" altLang="sv-SE" sz="2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of</a:t>
            </a:r>
            <a:r>
              <a:rPr lang="sv-SE" altLang="sv-SE" sz="2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Conduct</a:t>
            </a:r>
            <a:r>
              <a:rPr lang="sv-SE" altLang="sv-SE" sz="2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68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tshållare för bildnumm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2813"/>
            <a:r>
              <a:rPr lang="sv-SE" altLang="sv-SE" sz="800" smtClean="0">
                <a:solidFill>
                  <a:srgbClr val="000000"/>
                </a:solidFill>
              </a:rPr>
              <a:t>Sidan </a:t>
            </a:r>
            <a:fld id="{04AADEAB-4E30-4DCF-8A0F-F2AC1B04B61E}" type="slidenum">
              <a:rPr lang="sv-SE" altLang="sv-SE" sz="800" smtClean="0">
                <a:solidFill>
                  <a:srgbClr val="000000"/>
                </a:solidFill>
              </a:rPr>
              <a:pPr defTabSz="912813"/>
              <a:t>16</a:t>
            </a:fld>
            <a:endParaRPr lang="sv-SE" altLang="sv-SE" sz="900" smtClean="0">
              <a:solidFill>
                <a:srgbClr val="000000"/>
              </a:solidFill>
            </a:endParaRPr>
          </a:p>
        </p:txBody>
      </p:sp>
      <p:sp>
        <p:nvSpPr>
          <p:cNvPr id="19459" name="Platshållare för datum 4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2813"/>
            <a:fld id="{EE2470AE-47EC-49DF-80CB-1EDC6BD27978}" type="datetime1">
              <a:rPr lang="sv-SE" altLang="sv-SE" sz="800" smtClean="0">
                <a:solidFill>
                  <a:srgbClr val="000000"/>
                </a:solidFill>
              </a:rPr>
              <a:pPr defTabSz="912813"/>
              <a:t>2015-10-09</a:t>
            </a:fld>
            <a:endParaRPr lang="sv-SE" altLang="sv-SE" sz="900" smtClean="0">
              <a:solidFill>
                <a:srgbClr val="000000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9187386" y="107950"/>
            <a:ext cx="184705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/>
          <a:p>
            <a:pPr defTabSz="912813" eaLnBrk="1" hangingPunct="1">
              <a:spcBef>
                <a:spcPct val="0"/>
              </a:spcBef>
            </a:pPr>
            <a:endParaRPr lang="sv-SE" altLang="sv-SE" sz="160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852514" y="1295448"/>
            <a:ext cx="84216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algn="l" defTabSz="912813">
              <a:spcBef>
                <a:spcPct val="0"/>
              </a:spcBef>
            </a:pPr>
            <a:r>
              <a:rPr lang="sv-SE" altLang="sv-SE" sz="2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Code</a:t>
            </a:r>
            <a:r>
              <a:rPr lang="sv-SE" altLang="sv-SE" sz="2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of</a:t>
            </a:r>
            <a:r>
              <a:rPr lang="sv-SE" altLang="sv-SE" sz="2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Conduct</a:t>
            </a:r>
            <a:r>
              <a:rPr lang="sv-SE" altLang="sv-SE" sz="2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  <a:p>
            <a:pPr algn="l" defTabSz="912813">
              <a:spcBef>
                <a:spcPct val="0"/>
              </a:spcBef>
            </a:pPr>
            <a:r>
              <a:rPr lang="sv-SE" altLang="sv-SE" sz="2400" i="1" dirty="0" smtClean="0">
                <a:solidFill>
                  <a:srgbClr val="000000"/>
                </a:solidFill>
                <a:ea typeface="ＭＳ Ｐゴシック" pitchFamily="34" charset="-128"/>
              </a:rPr>
              <a:t>Co-operation </a:t>
            </a:r>
            <a:r>
              <a:rPr lang="sv-SE" altLang="sv-SE" sz="2400" i="1" dirty="0" err="1" smtClean="0">
                <a:solidFill>
                  <a:srgbClr val="000000"/>
                </a:solidFill>
                <a:ea typeface="ＭＳ Ｐゴシック" pitchFamily="34" charset="-128"/>
              </a:rPr>
              <a:t>between</a:t>
            </a:r>
            <a:r>
              <a:rPr lang="sv-SE" altLang="sv-SE" sz="2400" i="1" dirty="0" smtClean="0">
                <a:solidFill>
                  <a:srgbClr val="000000"/>
                </a:solidFill>
                <a:ea typeface="ＭＳ Ｐゴシック" pitchFamily="34" charset="-128"/>
              </a:rPr>
              <a:t> all Swedish Regions and County Councils</a:t>
            </a:r>
          </a:p>
        </p:txBody>
      </p:sp>
      <p:sp>
        <p:nvSpPr>
          <p:cNvPr id="1946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87439" y="2073275"/>
            <a:ext cx="8421687" cy="3971925"/>
          </a:xfrm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sv-SE" altLang="sv-SE" smtClean="0"/>
          </a:p>
          <a:p>
            <a:pPr eaLnBrk="1" hangingPunct="1">
              <a:buFont typeface="Wingdings" pitchFamily="2" charset="2"/>
              <a:buNone/>
            </a:pPr>
            <a:endParaRPr lang="sv-SE" altLang="sv-SE" smtClean="0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855689" y="2601309"/>
            <a:ext cx="8421687" cy="327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marL="230188" indent="-230188" algn="l" defTabSz="912813" eaLnBrk="1" hangingPunct="1"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§"/>
            </a:pP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UN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Declaration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of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Human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Rights</a:t>
            </a:r>
            <a:endParaRPr lang="sv-SE" altLang="sv-SE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30188" indent="-230188" algn="l" defTabSz="912813" eaLnBrk="1" hangingPunct="1"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§"/>
            </a:pP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ILO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eight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core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conventions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for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workers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rights</a:t>
            </a:r>
            <a:endParaRPr lang="sv-SE" altLang="sv-SE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30188" indent="-230188" algn="l" defTabSz="912813" eaLnBrk="1" hangingPunct="1"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§"/>
            </a:pP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All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work-related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health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and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safety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legislation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in the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manufacturing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country</a:t>
            </a:r>
          </a:p>
          <a:p>
            <a:pPr marL="230188" indent="-230188" algn="l" defTabSz="912813" eaLnBrk="1" hangingPunct="1"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§"/>
            </a:pP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Decent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wages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and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working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hours</a:t>
            </a:r>
            <a:endParaRPr lang="sv-SE" altLang="sv-SE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30188" indent="-230188" algn="l" defTabSz="912813" eaLnBrk="1" hangingPunct="1"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§"/>
            </a:pP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Environmental</a:t>
            </a: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demands</a:t>
            </a:r>
            <a:endParaRPr lang="sv-SE" altLang="sv-SE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230188" indent="-230188" algn="l" defTabSz="912813" eaLnBrk="1" hangingPunct="1"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§"/>
            </a:pPr>
            <a:r>
              <a:rPr lang="sv-SE" altLang="sv-SE" sz="2400" dirty="0" smtClean="0">
                <a:solidFill>
                  <a:srgbClr val="000000"/>
                </a:solidFill>
                <a:ea typeface="ＭＳ Ｐゴシック" pitchFamily="34" charset="-128"/>
              </a:rPr>
              <a:t>Anti-</a:t>
            </a:r>
            <a:r>
              <a:rPr lang="sv-SE" altLang="sv-SE" sz="2400" dirty="0" err="1" smtClean="0">
                <a:solidFill>
                  <a:srgbClr val="000000"/>
                </a:solidFill>
                <a:ea typeface="ＭＳ Ｐゴシック" pitchFamily="34" charset="-128"/>
              </a:rPr>
              <a:t>corruption</a:t>
            </a:r>
            <a:endParaRPr lang="sv-SE" altLang="sv-SE" sz="24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8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7238" y="3941806"/>
            <a:ext cx="4068762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3702" y="1717683"/>
            <a:ext cx="91440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0000"/>
                </a:solidFill>
                <a:latin typeface="Verdana"/>
                <a:ea typeface="MS PGothic"/>
              </a:rPr>
              <a:t>Instruments </a:t>
            </a:r>
            <a:r>
              <a:rPr lang="en-GB" sz="2000" dirty="0">
                <a:solidFill>
                  <a:srgbClr val="000000"/>
                </a:solidFill>
                <a:latin typeface="Verdana"/>
                <a:ea typeface="MS PGothic"/>
              </a:rPr>
              <a:t>and stainless steel medical products – </a:t>
            </a:r>
            <a:r>
              <a:rPr lang="en-GB" sz="2000" b="1" dirty="0">
                <a:solidFill>
                  <a:srgbClr val="000000"/>
                </a:solidFill>
                <a:latin typeface="Verdana"/>
                <a:ea typeface="MS PGothic"/>
              </a:rPr>
              <a:t>Pakistan</a:t>
            </a:r>
            <a:endParaRPr lang="en-GB" sz="2000" dirty="0">
              <a:solidFill>
                <a:srgbClr val="000000"/>
              </a:solidFill>
              <a:latin typeface="Verdana"/>
              <a:ea typeface="MS PGothic"/>
            </a:endParaRPr>
          </a:p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latin typeface="Verdana"/>
                <a:ea typeface="MS PGothic"/>
              </a:rPr>
              <a:t>Disposable operation products – </a:t>
            </a:r>
            <a:r>
              <a:rPr lang="en-GB" sz="2000" b="1" dirty="0">
                <a:solidFill>
                  <a:srgbClr val="000000"/>
                </a:solidFill>
                <a:latin typeface="Verdana"/>
                <a:ea typeface="MS PGothic"/>
              </a:rPr>
              <a:t>Thailand, Malaysia</a:t>
            </a:r>
          </a:p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latin typeface="Verdana"/>
                <a:ea typeface="MS PGothic"/>
              </a:rPr>
              <a:t>Gloves – </a:t>
            </a:r>
            <a:r>
              <a:rPr lang="en-GB" sz="2000" b="1" dirty="0">
                <a:solidFill>
                  <a:srgbClr val="000000"/>
                </a:solidFill>
                <a:latin typeface="Verdana"/>
                <a:ea typeface="MS PGothic"/>
              </a:rPr>
              <a:t>Malaysia</a:t>
            </a:r>
            <a:r>
              <a:rPr lang="en-GB" sz="2000" dirty="0">
                <a:solidFill>
                  <a:srgbClr val="000000"/>
                </a:solidFill>
                <a:latin typeface="Verdana"/>
                <a:ea typeface="MS PGothic"/>
              </a:rPr>
              <a:t>, </a:t>
            </a:r>
            <a:r>
              <a:rPr lang="en-GB" sz="2000" b="1" dirty="0">
                <a:solidFill>
                  <a:srgbClr val="000000"/>
                </a:solidFill>
                <a:latin typeface="Verdana"/>
                <a:ea typeface="MS PGothic"/>
              </a:rPr>
              <a:t>Vietnam, China</a:t>
            </a:r>
          </a:p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latin typeface="Verdana"/>
                <a:ea typeface="MS PGothic"/>
              </a:rPr>
              <a:t>Dressings – </a:t>
            </a:r>
            <a:r>
              <a:rPr lang="en-GB" sz="2000" b="1" dirty="0">
                <a:solidFill>
                  <a:srgbClr val="000000"/>
                </a:solidFill>
                <a:latin typeface="Verdana"/>
                <a:ea typeface="MS PGothic"/>
              </a:rPr>
              <a:t>China </a:t>
            </a:r>
          </a:p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latin typeface="Verdana"/>
                <a:ea typeface="MS PGothic"/>
              </a:rPr>
              <a:t>Textiles – </a:t>
            </a:r>
            <a:r>
              <a:rPr lang="en-GB" sz="2000" b="1" dirty="0">
                <a:solidFill>
                  <a:srgbClr val="000000"/>
                </a:solidFill>
                <a:latin typeface="Verdana"/>
                <a:ea typeface="MS PGothic"/>
              </a:rPr>
              <a:t>India, Bangladesh, Pakistan</a:t>
            </a:r>
            <a:r>
              <a:rPr lang="sv-SE" sz="2000" b="1" dirty="0">
                <a:solidFill>
                  <a:srgbClr val="000000"/>
                </a:solidFill>
                <a:latin typeface="Verdana"/>
                <a:ea typeface="ヒラギノ角ゴ Pro W3" pitchFamily="-107" charset="-128"/>
              </a:rPr>
              <a:t> </a:t>
            </a:r>
          </a:p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sv-SE" sz="2000" dirty="0">
                <a:solidFill>
                  <a:srgbClr val="000000"/>
                </a:solidFill>
                <a:latin typeface="Verdana"/>
                <a:ea typeface="ヒラギノ角ゴ Pro W3" pitchFamily="-107" charset="-128"/>
              </a:rPr>
              <a:t>IT - </a:t>
            </a:r>
            <a:r>
              <a:rPr lang="sv-SE" sz="2000" b="1" dirty="0">
                <a:solidFill>
                  <a:srgbClr val="000000"/>
                </a:solidFill>
                <a:latin typeface="Verdana"/>
                <a:ea typeface="ヒラギノ角ゴ Pro W3" pitchFamily="-107" charset="-128"/>
              </a:rPr>
              <a:t>China</a:t>
            </a:r>
          </a:p>
          <a:p>
            <a:pPr marL="230188" indent="-230188" algn="l" defTabSz="912813" eaLnBrk="1" hangingPunct="1">
              <a:lnSpc>
                <a:spcPct val="150000"/>
              </a:lnSpc>
              <a:spcBef>
                <a:spcPct val="45000"/>
              </a:spcBef>
              <a:buClr>
                <a:srgbClr val="B10021"/>
              </a:buClr>
              <a:buFont typeface="Wingdings" pitchFamily="2" charset="2"/>
              <a:buChar char="Ø"/>
              <a:defRPr/>
            </a:pPr>
            <a:r>
              <a:rPr lang="sv-SE" sz="2000" kern="0" dirty="0" smtClean="0">
                <a:solidFill>
                  <a:srgbClr val="000000"/>
                </a:solidFill>
              </a:rPr>
              <a:t>Pharmaceuticals </a:t>
            </a:r>
            <a:r>
              <a:rPr lang="sv-SE" sz="2000" dirty="0" smtClean="0">
                <a:solidFill>
                  <a:srgbClr val="000000"/>
                </a:solidFill>
                <a:latin typeface="Verdana"/>
                <a:ea typeface="ヒラギノ角ゴ Pro W3" pitchFamily="-107" charset="-128"/>
              </a:rPr>
              <a:t>– </a:t>
            </a:r>
            <a:r>
              <a:rPr lang="sv-SE" sz="2000" b="1" dirty="0">
                <a:solidFill>
                  <a:srgbClr val="000000"/>
                </a:solidFill>
                <a:latin typeface="Verdana"/>
                <a:ea typeface="ヒラギノ角ゴ Pro W3" pitchFamily="-107" charset="-128"/>
              </a:rPr>
              <a:t>India, China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defRPr/>
            </a:pPr>
            <a:endParaRPr lang="sv-SE" sz="1600" dirty="0">
              <a:solidFill>
                <a:srgbClr val="000000"/>
              </a:solidFill>
              <a:latin typeface="Arial" pitchFamily="34" charset="0"/>
              <a:ea typeface="ヒラギノ角ゴ Pro W3" pitchFamily="-107" charset="-128"/>
            </a:endParaRPr>
          </a:p>
        </p:txBody>
      </p:sp>
      <p:sp>
        <p:nvSpPr>
          <p:cNvPr id="20484" name="Rubrik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sz="3200" b="0" dirty="0" smtClean="0">
                <a:solidFill>
                  <a:schemeClr val="bg1"/>
                </a:solidFill>
              </a:rPr>
              <a:t>Seven </a:t>
            </a:r>
            <a:r>
              <a:rPr lang="sv-SE" altLang="sv-SE" sz="3200" b="0" dirty="0" err="1" smtClean="0">
                <a:solidFill>
                  <a:schemeClr val="bg1"/>
                </a:solidFill>
              </a:rPr>
              <a:t>prioritized</a:t>
            </a:r>
            <a:r>
              <a:rPr lang="sv-SE" altLang="sv-SE" sz="3200" b="0" dirty="0" smtClean="0">
                <a:solidFill>
                  <a:schemeClr val="bg1"/>
                </a:solidFill>
              </a:rPr>
              <a:t> risk-areas</a:t>
            </a:r>
          </a:p>
        </p:txBody>
      </p:sp>
    </p:spTree>
    <p:extLst>
      <p:ext uri="{BB962C8B-B14F-4D97-AF65-F5344CB8AC3E}">
        <p14:creationId xmlns:p14="http://schemas.microsoft.com/office/powerpoint/2010/main" val="32444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ubrik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dirty="0" err="1" smtClean="0">
                <a:solidFill>
                  <a:schemeClr val="bg1"/>
                </a:solidFill>
              </a:rPr>
              <a:t>Follow-ups</a:t>
            </a:r>
            <a:endParaRPr lang="sv-SE" altLang="sv-SE" dirty="0" smtClean="0">
              <a:solidFill>
                <a:schemeClr val="bg1"/>
              </a:solidFill>
            </a:endParaRPr>
          </a:p>
        </p:txBody>
      </p:sp>
      <p:sp>
        <p:nvSpPr>
          <p:cNvPr id="23555" name="Platshållare för bildnumm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 sz="800" smtClean="0">
                <a:solidFill>
                  <a:srgbClr val="000000"/>
                </a:solidFill>
              </a:rPr>
              <a:t>Sidan </a:t>
            </a:r>
            <a:fld id="{F6541461-C539-418C-B845-D842C14F43FB}" type="slidenum">
              <a:rPr lang="sv-SE" altLang="sv-SE" sz="800" smtClean="0">
                <a:solidFill>
                  <a:srgbClr val="000000"/>
                </a:solidFill>
              </a:rPr>
              <a:pPr/>
              <a:t>18</a:t>
            </a:fld>
            <a:endParaRPr lang="sv-SE" altLang="sv-SE" sz="900" smtClean="0">
              <a:solidFill>
                <a:srgbClr val="000000"/>
              </a:solidFill>
            </a:endParaRPr>
          </a:p>
        </p:txBody>
      </p:sp>
      <p:sp>
        <p:nvSpPr>
          <p:cNvPr id="23556" name="Platshållare för datum 4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D75DEF52-0EAE-4B40-9E39-459419F3CC7F}" type="datetime1">
              <a:rPr lang="sv-SE" altLang="sv-SE" sz="800" smtClean="0">
                <a:solidFill>
                  <a:srgbClr val="000000"/>
                </a:solidFill>
              </a:rPr>
              <a:pPr/>
              <a:t>2015-10-09</a:t>
            </a:fld>
            <a:endParaRPr lang="sv-SE" altLang="sv-SE" sz="90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7403" y="1231906"/>
            <a:ext cx="873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1800" b="1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Self-Assesment</a:t>
            </a:r>
            <a:endParaRPr lang="sv-SE" sz="1800" b="1" kern="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2009: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Textiles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, Instruments,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Gloved</a:t>
            </a:r>
            <a:endParaRPr lang="sv-SE" sz="2000" kern="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2010: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Gloves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,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Surgical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articles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, Dressings, Laparaskopi</a:t>
            </a: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2012: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Surgical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textiles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, IT </a:t>
            </a: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2013: Pharmaceuticals, Instruments</a:t>
            </a: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1800" b="1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Audits</a:t>
            </a:r>
            <a:r>
              <a:rPr lang="sv-SE" sz="1800" b="1" kern="0" dirty="0">
                <a:solidFill>
                  <a:srgbClr val="000000"/>
                </a:solidFill>
                <a:latin typeface="Verdana"/>
                <a:ea typeface="ＭＳ Ｐゴシック"/>
              </a:rPr>
              <a:t>: </a:t>
            </a: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2009: Instruments,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Textiles</a:t>
            </a:r>
            <a:endParaRPr lang="sv-SE" sz="2000" kern="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2010: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Gloves</a:t>
            </a:r>
            <a:endParaRPr lang="sv-SE" sz="2000" kern="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2013: IT, </a:t>
            </a:r>
            <a:r>
              <a:rPr lang="sv-SE" sz="2000" kern="0" dirty="0" err="1">
                <a:solidFill>
                  <a:srgbClr val="000000"/>
                </a:solidFill>
                <a:latin typeface="Verdana"/>
                <a:ea typeface="ＭＳ Ｐゴシック"/>
              </a:rPr>
              <a:t>Textiles</a:t>
            </a:r>
            <a:r>
              <a:rPr lang="sv-SE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, Pharmaceuticals, </a:t>
            </a:r>
            <a:r>
              <a:rPr lang="sv-SE" sz="2000" kern="0" dirty="0" smtClean="0">
                <a:solidFill>
                  <a:srgbClr val="000000"/>
                </a:solidFill>
                <a:latin typeface="Verdana"/>
                <a:ea typeface="ＭＳ Ｐゴシック"/>
              </a:rPr>
              <a:t>Instruments</a:t>
            </a: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r>
              <a:rPr lang="sv-SE" sz="2000" kern="0" dirty="0" smtClean="0">
                <a:solidFill>
                  <a:srgbClr val="000000"/>
                </a:solidFill>
                <a:latin typeface="Verdana"/>
                <a:ea typeface="ＭＳ Ｐゴシック"/>
              </a:rPr>
              <a:t>2015: IT, </a:t>
            </a:r>
            <a:r>
              <a:rPr lang="sv-SE" sz="2000" kern="0" dirty="0" err="1" smtClean="0">
                <a:solidFill>
                  <a:srgbClr val="000000"/>
                </a:solidFill>
              </a:rPr>
              <a:t>Textiles</a:t>
            </a:r>
            <a:r>
              <a:rPr lang="sv-SE" sz="2000" kern="0" dirty="0" smtClean="0">
                <a:solidFill>
                  <a:srgbClr val="000000"/>
                </a:solidFill>
              </a:rPr>
              <a:t>, </a:t>
            </a:r>
            <a:r>
              <a:rPr lang="sv-SE" sz="2000" kern="0" dirty="0" smtClean="0">
                <a:solidFill>
                  <a:srgbClr val="000000"/>
                </a:solidFill>
                <a:latin typeface="Verdana"/>
                <a:ea typeface="ＭＳ Ｐゴシック"/>
              </a:rPr>
              <a:t>Pharmaceuticals, Instruments, </a:t>
            </a:r>
            <a:r>
              <a:rPr lang="sv-SE" sz="2000" kern="0" dirty="0" err="1" smtClean="0">
                <a:solidFill>
                  <a:srgbClr val="000000"/>
                </a:solidFill>
                <a:latin typeface="Verdana"/>
                <a:ea typeface="ＭＳ Ｐゴシック"/>
              </a:rPr>
              <a:t>Gloves</a:t>
            </a:r>
            <a:r>
              <a:rPr lang="sv-SE" sz="2000" kern="0" dirty="0" smtClean="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  <a:endParaRPr lang="sv-SE" sz="2000" kern="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marL="230188" indent="-230188" algn="l" defTabSz="912813">
              <a:spcBef>
                <a:spcPct val="45000"/>
              </a:spcBef>
              <a:buClr>
                <a:srgbClr val="B10021"/>
              </a:buClr>
              <a:defRPr/>
            </a:pPr>
            <a:endParaRPr lang="sv-SE" sz="2000" b="1" kern="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12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76" y="1030014"/>
            <a:ext cx="6333843" cy="474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1459601" y="5770180"/>
            <a:ext cx="7409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</a:t>
            </a:r>
            <a:r>
              <a:rPr lang="en-US" sz="1400"/>
              <a:t>://</a:t>
            </a:r>
            <a:r>
              <a:rPr lang="en-US" sz="1400" smtClean="0"/>
              <a:t>www.swedwatch.org/sv/video/healthier-procurement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5" name="Rektangel med rundade hörn 4"/>
          <p:cNvSpPr/>
          <p:nvPr/>
        </p:nvSpPr>
        <p:spPr bwMode="auto">
          <a:xfrm>
            <a:off x="2295173" y="2158666"/>
            <a:ext cx="5738648" cy="2162294"/>
          </a:xfrm>
          <a:prstGeom prst="roundRect">
            <a:avLst/>
          </a:prstGeom>
          <a:solidFill>
            <a:srgbClr val="808000"/>
          </a:solidFill>
          <a:ln>
            <a:solidFill>
              <a:srgbClr val="00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sv-SE" dirty="0" err="1" smtClean="0"/>
              <a:t>Wages</a:t>
            </a:r>
            <a:r>
              <a:rPr lang="sv-SE" dirty="0" smtClean="0"/>
              <a:t> at minimum </a:t>
            </a:r>
            <a:r>
              <a:rPr lang="sv-SE" dirty="0" err="1" smtClean="0"/>
              <a:t>wage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sv-SE" dirty="0" err="1" smtClean="0"/>
              <a:t>Overtime</a:t>
            </a:r>
            <a:r>
              <a:rPr lang="sv-SE" dirty="0"/>
              <a:t> </a:t>
            </a:r>
            <a:r>
              <a:rPr lang="sv-SE" dirty="0" err="1" smtClean="0"/>
              <a:t>regulated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sv-SE" dirty="0" smtClean="0"/>
              <a:t>Child </a:t>
            </a:r>
            <a:r>
              <a:rPr lang="sv-SE" dirty="0" err="1" smtClean="0"/>
              <a:t>labour</a:t>
            </a:r>
            <a:r>
              <a:rPr lang="sv-SE" dirty="0" smtClean="0"/>
              <a:t> </a:t>
            </a:r>
            <a:r>
              <a:rPr lang="sv-SE" dirty="0" err="1" smtClean="0"/>
              <a:t>countered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sv-SE" dirty="0" err="1" smtClean="0"/>
              <a:t>Improved</a:t>
            </a:r>
            <a:r>
              <a:rPr lang="sv-SE" dirty="0" smtClean="0"/>
              <a:t>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endParaRPr lang="en-US" dirty="0"/>
          </a:p>
        </p:txBody>
      </p:sp>
      <p:sp>
        <p:nvSpPr>
          <p:cNvPr id="6" name="Rektangel med rundade hörn 5"/>
          <p:cNvSpPr/>
          <p:nvPr/>
        </p:nvSpPr>
        <p:spPr bwMode="auto">
          <a:xfrm>
            <a:off x="2295173" y="4492075"/>
            <a:ext cx="5738648" cy="1038582"/>
          </a:xfrm>
          <a:prstGeom prst="roundRect">
            <a:avLst/>
          </a:prstGeom>
          <a:solidFill>
            <a:srgbClr val="C00000"/>
          </a:solidFill>
          <a:ln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sv-SE" dirty="0" smtClean="0"/>
              <a:t>Personal </a:t>
            </a:r>
            <a:r>
              <a:rPr lang="sv-SE" dirty="0" err="1" smtClean="0"/>
              <a:t>protection</a:t>
            </a:r>
            <a:r>
              <a:rPr lang="sv-SE" dirty="0" smtClean="0"/>
              <a:t> </a:t>
            </a:r>
            <a:r>
              <a:rPr lang="sv-SE" dirty="0" err="1" smtClean="0"/>
              <a:t>equipement</a:t>
            </a:r>
            <a:endParaRPr lang="sv-SE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tagnating prices/increased costs</a:t>
            </a:r>
            <a:endParaRPr lang="en-US" dirty="0"/>
          </a:p>
        </p:txBody>
      </p:sp>
      <p:sp>
        <p:nvSpPr>
          <p:cNvPr id="4" name="Rektangel 3"/>
          <p:cNvSpPr/>
          <p:nvPr/>
        </p:nvSpPr>
        <p:spPr>
          <a:xfrm>
            <a:off x="204958" y="154697"/>
            <a:ext cx="9486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sv-SE" sz="2800" b="1" kern="0" dirty="0" err="1" smtClean="0">
                <a:solidFill>
                  <a:srgbClr val="FFFFFF"/>
                </a:solidFill>
                <a:latin typeface="Verdana"/>
                <a:ea typeface="ＭＳ Ｐゴシック" pitchFamily="34" charset="-128"/>
              </a:rPr>
              <a:t>Follow-up</a:t>
            </a:r>
            <a:r>
              <a:rPr lang="sv-SE" altLang="sv-SE" sz="2800" b="1" kern="0" dirty="0" smtClean="0">
                <a:solidFill>
                  <a:srgbClr val="FFFFFF"/>
                </a:solidFill>
                <a:latin typeface="Verdana"/>
                <a:ea typeface="ＭＳ Ｐゴシック" pitchFamily="34" charset="-128"/>
              </a:rPr>
              <a:t> </a:t>
            </a:r>
            <a:r>
              <a:rPr lang="sv-SE" altLang="sv-SE" sz="2800" b="1" kern="0" dirty="0" err="1" smtClean="0">
                <a:solidFill>
                  <a:srgbClr val="FFFFFF"/>
                </a:solidFill>
                <a:latin typeface="Verdana"/>
                <a:ea typeface="ＭＳ Ｐゴシック" pitchFamily="34" charset="-128"/>
              </a:rPr>
              <a:t>surgical</a:t>
            </a:r>
            <a:r>
              <a:rPr lang="sv-SE" altLang="sv-SE" sz="2800" b="1" kern="0" dirty="0" smtClean="0">
                <a:solidFill>
                  <a:srgbClr val="FFFFFF"/>
                </a:solidFill>
                <a:latin typeface="Verdana"/>
                <a:ea typeface="ＭＳ Ｐゴシック" pitchFamily="34" charset="-128"/>
              </a:rPr>
              <a:t> instruments Pakistan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85009" y="107315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sv-SE" altLang="sv-SE" sz="18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675" name="Picture 5" descr="bus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24644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449929" y="15763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sv-SE" altLang="sv-SE" sz="18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584" y="981075"/>
            <a:ext cx="744841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07618" y="42402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sv-SE" altLang="sv-SE" sz="18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679" name="Picture 9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1"/>
          <a:stretch/>
        </p:blipFill>
        <p:spPr bwMode="auto">
          <a:xfrm>
            <a:off x="5" y="3933868"/>
            <a:ext cx="4111164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711458" y="416877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sv-SE" altLang="sv-SE" sz="18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681" name="Picture 1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2783" y="3923344"/>
            <a:ext cx="3272591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457583" y="11363"/>
            <a:ext cx="8010720" cy="382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sv-SE" altLang="sv-SE" sz="2400" dirty="0" smtClean="0">
              <a:ea typeface="MS PGothic" pitchFamily="34" charset="-128"/>
              <a:cs typeface="Arial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v-SE" altLang="sv-SE" sz="2400" dirty="0" smtClean="0">
                <a:ea typeface="MS PGothic" pitchFamily="34" charset="-128"/>
                <a:cs typeface="Arial" pitchFamily="34" charset="0"/>
              </a:rPr>
              <a:t>	</a:t>
            </a:r>
            <a:endParaRPr lang="en-US" sz="2400" dirty="0" smtClean="0"/>
          </a:p>
          <a:p>
            <a:pPr marL="173038" indent="-173038" algn="l">
              <a:lnSpc>
                <a:spcPts val="2600"/>
              </a:lnSpc>
              <a:buFont typeface="Wingdings" pitchFamily="2" charset="2"/>
              <a:buChar char="§"/>
            </a:pPr>
            <a:r>
              <a:rPr lang="en-US" sz="2400" dirty="0" smtClean="0"/>
              <a:t>44,000 employees</a:t>
            </a:r>
          </a:p>
          <a:p>
            <a:pPr marL="173038" indent="-173038" algn="l">
              <a:lnSpc>
                <a:spcPts val="2600"/>
              </a:lnSpc>
              <a:buFont typeface="Wingdings" pitchFamily="2" charset="2"/>
              <a:buChar char="§"/>
            </a:pPr>
            <a:r>
              <a:rPr lang="en-US" sz="2400" dirty="0"/>
              <a:t>A</a:t>
            </a:r>
            <a:r>
              <a:rPr lang="en-US" sz="2400" dirty="0" smtClean="0"/>
              <a:t>greements with 1,000 private care providers and transport companies</a:t>
            </a:r>
          </a:p>
          <a:p>
            <a:pPr algn="l">
              <a:lnSpc>
                <a:spcPts val="2600"/>
              </a:lnSpc>
              <a:buFont typeface="Wingdings" pitchFamily="2" charset="2"/>
              <a:buChar char="§"/>
            </a:pPr>
            <a:r>
              <a:rPr lang="en-US" sz="2400" dirty="0" smtClean="0"/>
              <a:t> every day:</a:t>
            </a:r>
          </a:p>
          <a:p>
            <a:pPr lvl="1" algn="l">
              <a:lnSpc>
                <a:spcPts val="2600"/>
              </a:lnSpc>
              <a:buFont typeface="Wingdings" pitchFamily="2" charset="2"/>
              <a:buChar char="§"/>
            </a:pPr>
            <a:r>
              <a:rPr lang="en-US" sz="2000" dirty="0" smtClean="0"/>
              <a:t>40,000 </a:t>
            </a:r>
            <a:r>
              <a:rPr lang="en-US" sz="2000" dirty="0"/>
              <a:t>healthcare visits </a:t>
            </a:r>
            <a:endParaRPr lang="en-US" sz="2000" dirty="0" smtClean="0"/>
          </a:p>
          <a:p>
            <a:pPr lvl="1" algn="l">
              <a:lnSpc>
                <a:spcPts val="2600"/>
              </a:lnSpc>
              <a:buFont typeface="Wingdings" pitchFamily="2" charset="2"/>
              <a:buChar char="§"/>
            </a:pPr>
            <a:r>
              <a:rPr lang="en-US" sz="2000" dirty="0" smtClean="0"/>
              <a:t>780,000 passengers in public transportation</a:t>
            </a:r>
            <a:endParaRPr lang="sv-SE" altLang="sv-SE" sz="20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294" y="3933828"/>
            <a:ext cx="3243706" cy="2924172"/>
          </a:xfrm>
          <a:prstGeom prst="rect">
            <a:avLst/>
          </a:prstGeom>
        </p:spPr>
      </p:pic>
      <p:sp>
        <p:nvSpPr>
          <p:cNvPr id="12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1" y="628651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  <p:sp>
        <p:nvSpPr>
          <p:cNvPr id="13" name="Platshållare för sidfot 3"/>
          <p:cNvSpPr txBox="1">
            <a:spLocks/>
          </p:cNvSpPr>
          <p:nvPr/>
        </p:nvSpPr>
        <p:spPr bwMode="auto">
          <a:xfrm>
            <a:off x="7086601" y="781051"/>
            <a:ext cx="272931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Verdana" pitchFamily="34" charset="0"/>
                <a:ea typeface="Geneva" pitchFamily="1" charset="-128"/>
                <a:cs typeface="+mn-cs"/>
              </a:defRPr>
            </a:lvl9pPr>
          </a:lstStyle>
          <a:p>
            <a:r>
              <a:rPr lang="en-US" smtClean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44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Conclusions</a:t>
            </a:r>
            <a:r>
              <a:rPr lang="sv-SE" dirty="0" smtClean="0"/>
              <a:t> (at 1000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cycles</a:t>
            </a:r>
            <a:r>
              <a:rPr lang="sv-SE" dirty="0" smtClean="0"/>
              <a:t>)</a:t>
            </a:r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Single-use steel instruments </a:t>
            </a:r>
            <a:r>
              <a:rPr lang="en-US" sz="2000" dirty="0"/>
              <a:t>emits almost 600 times more greenhouse gases, and consumes 17 times more energy, than </a:t>
            </a:r>
            <a:r>
              <a:rPr lang="en-US" sz="2000" dirty="0" smtClean="0"/>
              <a:t>high quality reusable instrument </a:t>
            </a:r>
          </a:p>
          <a:p>
            <a:r>
              <a:rPr lang="en-GB" sz="2000" dirty="0" smtClean="0"/>
              <a:t>Reusable </a:t>
            </a:r>
            <a:r>
              <a:rPr lang="en-GB" sz="2000" dirty="0"/>
              <a:t>instruments come with </a:t>
            </a:r>
            <a:r>
              <a:rPr lang="en-GB" sz="2000" dirty="0" smtClean="0"/>
              <a:t>approximately 8 </a:t>
            </a:r>
            <a:r>
              <a:rPr lang="en-GB" sz="2000" dirty="0"/>
              <a:t>times the </a:t>
            </a:r>
            <a:r>
              <a:rPr lang="en-GB" sz="2000" dirty="0" smtClean="0"/>
              <a:t>cost, </a:t>
            </a:r>
            <a:r>
              <a:rPr lang="en-GB" sz="2000" dirty="0"/>
              <a:t>mainly due to high sterilisation </a:t>
            </a:r>
            <a:r>
              <a:rPr lang="en-GB" sz="2000" dirty="0" smtClean="0"/>
              <a:t>costs</a:t>
            </a:r>
          </a:p>
          <a:p>
            <a:r>
              <a:rPr lang="en-GB" sz="2000" dirty="0" smtClean="0"/>
              <a:t>Carbon footprint from sterilization of </a:t>
            </a:r>
            <a:r>
              <a:rPr lang="en-US" sz="2000" dirty="0"/>
              <a:t>high quality reusable instrument </a:t>
            </a:r>
            <a:r>
              <a:rPr lang="en-GB" sz="2000" dirty="0" smtClean="0"/>
              <a:t>&lt;1 % of total carbon footprint from single-use steel instruments</a:t>
            </a:r>
          </a:p>
          <a:p>
            <a:r>
              <a:rPr lang="en-GB" sz="2000" dirty="0" smtClean="0"/>
              <a:t>Recycling compensate &lt;10 % of carbon footprint </a:t>
            </a:r>
            <a:endParaRPr lang="en-US" sz="2000" dirty="0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32243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31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505619" y="6545312"/>
            <a:ext cx="2729310" cy="13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fld id="{EE8DBFF4-964C-4301-883E-18D0A6D4689F}" type="datetime1">
              <a:rPr lang="sv-SE" altLang="sv-SE" sz="900">
                <a:solidFill>
                  <a:srgbClr val="000000"/>
                </a:solidFill>
              </a:rPr>
              <a:pPr algn="l" eaLnBrk="1" fontAlgn="auto" hangingPunct="1">
                <a:spcBef>
                  <a:spcPct val="0"/>
                </a:spcBef>
                <a:spcAft>
                  <a:spcPts val="0"/>
                </a:spcAft>
              </a:pPr>
              <a:t>2015-10-09</a:t>
            </a:fld>
            <a:endParaRPr lang="sv-SE" altLang="sv-SE" sz="900">
              <a:solidFill>
                <a:srgbClr val="000000"/>
              </a:solidFill>
            </a:endParaRPr>
          </a:p>
        </p:txBody>
      </p:sp>
      <p:pic>
        <p:nvPicPr>
          <p:cNvPr id="41989" name="Picture 17" descr="S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6186"/>
            <a:ext cx="9906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71280" y="1979614"/>
            <a:ext cx="8420100" cy="1470025"/>
          </a:xfrm>
        </p:spPr>
        <p:txBody>
          <a:bodyPr/>
          <a:lstStyle/>
          <a:p>
            <a:r>
              <a:rPr lang="sv-SE" altLang="sv-SE" sz="3600" b="1" dirty="0" err="1" smtClean="0">
                <a:solidFill>
                  <a:schemeClr val="bg1"/>
                </a:solidFill>
              </a:rPr>
              <a:t>Thanks</a:t>
            </a:r>
            <a:r>
              <a:rPr lang="sv-SE" altLang="sv-SE" sz="3600" b="1" dirty="0" smtClean="0">
                <a:solidFill>
                  <a:schemeClr val="bg1"/>
                </a:solidFill>
              </a:rPr>
              <a:t> for </a:t>
            </a:r>
            <a:r>
              <a:rPr lang="sv-SE" altLang="sv-SE" sz="3600" b="1" dirty="0" err="1" smtClean="0">
                <a:solidFill>
                  <a:schemeClr val="bg1"/>
                </a:solidFill>
              </a:rPr>
              <a:t>your</a:t>
            </a:r>
            <a:r>
              <a:rPr lang="sv-SE" altLang="sv-SE" sz="3600" b="1" dirty="0" smtClean="0">
                <a:solidFill>
                  <a:schemeClr val="bg1"/>
                </a:solidFill>
              </a:rPr>
              <a:t> attention</a:t>
            </a:r>
            <a:br>
              <a:rPr lang="sv-SE" altLang="sv-SE" sz="3600" b="1" dirty="0" smtClean="0">
                <a:solidFill>
                  <a:schemeClr val="bg1"/>
                </a:solidFill>
              </a:rPr>
            </a:br>
            <a:r>
              <a:rPr lang="sv-SE" altLang="sv-SE" sz="3600" b="1" dirty="0">
                <a:solidFill>
                  <a:schemeClr val="bg1"/>
                </a:solidFill>
              </a:rPr>
              <a:t/>
            </a:r>
            <a:br>
              <a:rPr lang="sv-SE" altLang="sv-SE" sz="3600" b="1" dirty="0">
                <a:solidFill>
                  <a:schemeClr val="bg1"/>
                </a:solidFill>
              </a:rPr>
            </a:br>
            <a:r>
              <a:rPr lang="sv-SE" altLang="sv-SE" sz="3200" dirty="0" smtClean="0"/>
              <a:t/>
            </a:r>
            <a:br>
              <a:rPr lang="sv-SE" altLang="sv-SE" sz="3200" dirty="0" smtClean="0"/>
            </a:br>
            <a:endParaRPr lang="sv-SE" altLang="sv-SE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661436" y="3065052"/>
            <a:ext cx="483978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altLang="sv-SE" sz="3200" dirty="0" smtClean="0">
                <a:solidFill>
                  <a:srgbClr val="FFFFFF"/>
                </a:solidFill>
                <a:latin typeface="Verdana"/>
                <a:ea typeface="Geneva"/>
              </a:rPr>
              <a:t>Kristian Hemström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v-SE" altLang="sv-SE" sz="3200" dirty="0" smtClean="0">
              <a:solidFill>
                <a:srgbClr val="FFFFFF"/>
              </a:solidFill>
              <a:latin typeface="Verdana"/>
              <a:ea typeface="Genev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altLang="sv-SE" sz="2800" dirty="0" smtClean="0">
                <a:solidFill>
                  <a:srgbClr val="FFFFFF"/>
                </a:solidFill>
                <a:latin typeface="Verdana"/>
                <a:ea typeface="Geneva"/>
              </a:rPr>
              <a:t>Kristian.Hemstrom@sll.se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altLang="sv-SE" sz="2800" dirty="0" smtClean="0">
                <a:solidFill>
                  <a:srgbClr val="FFFFFF"/>
                </a:solidFill>
                <a:latin typeface="Verdana"/>
                <a:ea typeface="Geneva"/>
              </a:rPr>
              <a:t>+46 8 123 144 66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sv-SE" altLang="sv-SE" sz="3200" dirty="0" smtClean="0">
              <a:solidFill>
                <a:srgbClr val="FFFFFF"/>
              </a:solidFill>
              <a:latin typeface="Verdana"/>
              <a:ea typeface="Geneva"/>
            </a:endParaRPr>
          </a:p>
        </p:txBody>
      </p:sp>
      <p:sp>
        <p:nvSpPr>
          <p:cNvPr id="9" name="Platshållare för sidfot 3"/>
          <p:cNvSpPr>
            <a:spLocks noGrp="1"/>
          </p:cNvSpPr>
          <p:nvPr>
            <p:ph type="ftr" sz="quarter" idx="4294967295"/>
          </p:nvPr>
        </p:nvSpPr>
        <p:spPr>
          <a:xfrm>
            <a:off x="6997272" y="684945"/>
            <a:ext cx="2729310" cy="1301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Stockholm County Council</a:t>
            </a:r>
            <a:endParaRPr kumimoji="0" lang="sv-SE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09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80" y="1909763"/>
            <a:ext cx="3736136" cy="373613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rgbClr val="78BE00"/>
                </a:solidFill>
              </a:rPr>
              <a:t>Political</a:t>
            </a:r>
            <a:r>
              <a:rPr lang="sv-SE" dirty="0" smtClean="0">
                <a:solidFill>
                  <a:srgbClr val="78BE00"/>
                </a:solidFill>
              </a:rPr>
              <a:t> environmental program</a:t>
            </a:r>
            <a:endParaRPr lang="en-GB" dirty="0">
              <a:solidFill>
                <a:srgbClr val="78BE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9067" y="2160630"/>
            <a:ext cx="4753054" cy="4407509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sz="1800" dirty="0" smtClean="0"/>
              <a:t>The County Council shall perform its undertaking in a way that is climate-efficient and resource-efficient, and shall carry out health-promoting environmental work. 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56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218" name="Picture 2" descr="http://www.greenpeace.org/sweden/community_images/34/178334/84176_13536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" y="-1"/>
            <a:ext cx="109795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974021" y="180831"/>
            <a:ext cx="790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err="1" smtClean="0">
                <a:solidFill>
                  <a:schemeClr val="bg1"/>
                </a:solidFill>
              </a:rPr>
              <a:t>Climate</a:t>
            </a:r>
            <a:endParaRPr lang="sv-SE" sz="4000" dirty="0">
              <a:solidFill>
                <a:schemeClr val="bg1"/>
              </a:solidFill>
            </a:endParaRPr>
          </a:p>
        </p:txBody>
      </p:sp>
      <p:grpSp>
        <p:nvGrpSpPr>
          <p:cNvPr id="19" name="Grupp 18"/>
          <p:cNvGrpSpPr/>
          <p:nvPr/>
        </p:nvGrpSpPr>
        <p:grpSpPr>
          <a:xfrm>
            <a:off x="1619789" y="1361050"/>
            <a:ext cx="7129769" cy="4275999"/>
            <a:chOff x="1924894" y="1504272"/>
            <a:chExt cx="7129769" cy="427599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894" y="1504272"/>
              <a:ext cx="7129769" cy="42759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ruta 4"/>
            <p:cNvSpPr txBox="1"/>
            <p:nvPr/>
          </p:nvSpPr>
          <p:spPr>
            <a:xfrm>
              <a:off x="2395289" y="2136774"/>
              <a:ext cx="6375463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 smtClean="0"/>
                <a:t>87 % renewable fuels in busses</a:t>
              </a:r>
            </a:p>
            <a:p>
              <a:pPr algn="l"/>
              <a:r>
                <a:rPr lang="en-US" b="1" dirty="0" smtClean="0"/>
                <a:t>75 %  renewable fuels in all transports</a:t>
              </a:r>
              <a:endParaRPr lang="en-US" b="1" dirty="0"/>
            </a:p>
          </p:txBody>
        </p:sp>
      </p:grpSp>
      <p:grpSp>
        <p:nvGrpSpPr>
          <p:cNvPr id="20" name="Grupp 19"/>
          <p:cNvGrpSpPr/>
          <p:nvPr/>
        </p:nvGrpSpPr>
        <p:grpSpPr>
          <a:xfrm>
            <a:off x="524885" y="1066542"/>
            <a:ext cx="9164638" cy="4654550"/>
            <a:chOff x="-3886723" y="-320915"/>
            <a:chExt cx="9164638" cy="4654550"/>
          </a:xfrm>
        </p:grpSpPr>
        <p:grpSp>
          <p:nvGrpSpPr>
            <p:cNvPr id="7" name="Grupp 6"/>
            <p:cNvGrpSpPr/>
            <p:nvPr/>
          </p:nvGrpSpPr>
          <p:grpSpPr>
            <a:xfrm>
              <a:off x="-3886723" y="-320915"/>
              <a:ext cx="9164638" cy="4654550"/>
              <a:chOff x="741362" y="5071578"/>
              <a:chExt cx="9164638" cy="4654550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89" t="20743" r="1668"/>
              <a:stretch>
                <a:fillRect/>
              </a:stretch>
            </p:blipFill>
            <p:spPr bwMode="auto">
              <a:xfrm>
                <a:off x="741362" y="5071578"/>
                <a:ext cx="9164638" cy="46545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ruta 5"/>
              <p:cNvSpPr txBox="1"/>
              <p:nvPr/>
            </p:nvSpPr>
            <p:spPr>
              <a:xfrm>
                <a:off x="2658994" y="5711544"/>
                <a:ext cx="5511179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Subway and commuter trains </a:t>
                </a:r>
              </a:p>
              <a:p>
                <a:r>
                  <a:rPr lang="en-US" b="1" dirty="0" smtClean="0"/>
                  <a:t>100 % renewable sources</a:t>
                </a:r>
                <a:endParaRPr lang="en-US" b="1" dirty="0"/>
              </a:p>
            </p:txBody>
          </p:sp>
        </p:grpSp>
        <p:sp>
          <p:nvSpPr>
            <p:cNvPr id="18" name="textruta 17"/>
            <p:cNvSpPr txBox="1"/>
            <p:nvPr/>
          </p:nvSpPr>
          <p:spPr>
            <a:xfrm>
              <a:off x="-3379321" y="4056636"/>
              <a:ext cx="492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Graphic </a:t>
              </a:r>
              <a:r>
                <a:rPr lang="en-US" sz="1200" dirty="0"/>
                <a:t>from The Swedish Association of Graduate Engineers</a:t>
              </a:r>
            </a:p>
          </p:txBody>
        </p:sp>
      </p:grpSp>
      <p:pic>
        <p:nvPicPr>
          <p:cNvPr id="9" name="Picture 8" descr="http://www.bussmagasinet.se/wp-content/uploads/2015/03/VolvoS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71" y="1188742"/>
            <a:ext cx="5641966" cy="2795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0" name="Grupp 9"/>
          <p:cNvGrpSpPr/>
          <p:nvPr/>
        </p:nvGrpSpPr>
        <p:grpSpPr>
          <a:xfrm>
            <a:off x="2212615" y="2177892"/>
            <a:ext cx="5610590" cy="3613605"/>
            <a:chOff x="593904" y="2220686"/>
            <a:chExt cx="5179006" cy="3613605"/>
          </a:xfrm>
        </p:grpSpPr>
        <p:grpSp>
          <p:nvGrpSpPr>
            <p:cNvPr id="11" name="Grupp 10"/>
            <p:cNvGrpSpPr/>
            <p:nvPr/>
          </p:nvGrpSpPr>
          <p:grpSpPr>
            <a:xfrm>
              <a:off x="593904" y="2220686"/>
              <a:ext cx="5179006" cy="3613605"/>
              <a:chOff x="999507" y="2876096"/>
              <a:chExt cx="6047057" cy="3962401"/>
            </a:xfrm>
          </p:grpSpPr>
          <p:pic>
            <p:nvPicPr>
              <p:cNvPr id="14" name="Picture 5" descr="kollektivtrafikfarty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235" y="2876096"/>
                <a:ext cx="5943599" cy="396240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15" name="textruta 14"/>
              <p:cNvSpPr txBox="1"/>
              <p:nvPr/>
            </p:nvSpPr>
            <p:spPr>
              <a:xfrm>
                <a:off x="999507" y="3184070"/>
                <a:ext cx="6047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600" b="1" dirty="0" err="1" smtClean="0"/>
                  <a:t>Battery-powered</a:t>
                </a:r>
                <a:r>
                  <a:rPr lang="sv-SE" sz="1600" b="1" dirty="0" smtClean="0"/>
                  <a:t> </a:t>
                </a:r>
                <a:r>
                  <a:rPr lang="sv-SE" sz="1600" b="1" dirty="0" err="1"/>
                  <a:t>ship</a:t>
                </a:r>
                <a:endParaRPr lang="sv-SE" sz="1600" b="1" dirty="0"/>
              </a:p>
            </p:txBody>
          </p:sp>
        </p:grp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93" y="4975907"/>
              <a:ext cx="1371600" cy="7334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ruta 12"/>
            <p:cNvSpPr txBox="1"/>
            <p:nvPr/>
          </p:nvSpPr>
          <p:spPr>
            <a:xfrm>
              <a:off x="998821" y="4902431"/>
              <a:ext cx="8952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 smtClean="0"/>
                <a:t>Winner</a:t>
              </a:r>
              <a:endParaRPr lang="sv-SE" sz="1100" dirty="0"/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9"/>
          <a:stretch/>
        </p:blipFill>
        <p:spPr bwMode="auto">
          <a:xfrm>
            <a:off x="5489784" y="3499086"/>
            <a:ext cx="4199739" cy="288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ubrik 1"/>
          <p:cNvSpPr>
            <a:spLocks noGrp="1"/>
          </p:cNvSpPr>
          <p:nvPr>
            <p:ph type="title"/>
          </p:nvPr>
        </p:nvSpPr>
        <p:spPr>
          <a:xfrm>
            <a:off x="909770" y="1435141"/>
            <a:ext cx="8342709" cy="2339975"/>
          </a:xfrm>
        </p:spPr>
        <p:txBody>
          <a:bodyPr/>
          <a:lstStyle/>
          <a:p>
            <a:endParaRPr lang="sv-SE" altLang="sv-SE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505619" y="6545269"/>
            <a:ext cx="2729310" cy="2339975"/>
          </a:xfrm>
        </p:spPr>
        <p:txBody>
          <a:bodyPr/>
          <a:lstStyle/>
          <a:p>
            <a:pPr>
              <a:defRPr/>
            </a:pPr>
            <a:fld id="{3BCDDA1B-F9E0-49DC-A6FF-8008127A068A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sv-SE">
              <a:solidFill>
                <a:srgbClr val="000000"/>
              </a:solidFill>
            </a:endParaRPr>
          </a:p>
        </p:txBody>
      </p:sp>
      <p:pic>
        <p:nvPicPr>
          <p:cNvPr id="5" name="Picture 10" descr="R:\Miljöavdelningen\Arbetsområden\Material &amp; avfall\Plockanalys\DSC_0301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-3440" y="4508549"/>
            <a:ext cx="2221971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R:\Miljöavdelningen\Arbetsområden\Material &amp; avfall\Plockanalys\DSC_0309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2228877" y="4518074"/>
            <a:ext cx="3245247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ristian.Hemstrom\Pictures\Plockanalyser\Norrtälje\Operation\Efter sortering\WP_000600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7874953" y="4495849"/>
            <a:ext cx="2031073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Kristian.Hemstrom\Pictures\Plockanalyser\SÖS\Operation\Efter sortering\WP_000829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5474104" y="4518074"/>
            <a:ext cx="2400829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Kristian.Hemstrom\Pictures\Plockanalyser\St Erik\Operation\Efter sortering\WP_0005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68574"/>
            <a:ext cx="3379391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Kristian.Hemstrom\Pictures\Plockanalyser\SÖS\Operation\Efter sortering\WP_00083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2831" y="2168574"/>
            <a:ext cx="3840294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762" y="2168574"/>
            <a:ext cx="2662238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C:\Users\Kristian.Hemstrom\Pictures\Plockanalyser\Karolinska\IVA D\Plastfilmsförpackningar_K_IVA_D.jpg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2051738" y="1626"/>
            <a:ext cx="2498857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Kristian.Hemstrom\Pictures\Plockanalyser\Karolinska\Operation E\Annika\IMG_119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14597" y="37"/>
            <a:ext cx="3394869" cy="233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Kristian.Hemstrom\Pictures\Imported on 2012-11-20\Kamerarulle\WP_000883.jpg"/>
          <p:cNvPicPr>
            <a:picLocks noChangeAspect="1" noChangeArrowheads="1"/>
          </p:cNvPicPr>
          <p:nvPr/>
        </p:nvPicPr>
        <p:blipFill rotWithShape="1">
          <a:blip r:embed="rId11"/>
          <a:srcRect/>
          <a:stretch/>
        </p:blipFill>
        <p:spPr bwMode="auto">
          <a:xfrm>
            <a:off x="-55031" y="1626"/>
            <a:ext cx="2106745" cy="2339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latshållare för innehåll 4" descr="Potentiellt återvinningsbara plastartiklar_K_IVA_D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05143" y="-12699"/>
            <a:ext cx="2813579" cy="2339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ell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654006"/>
              </p:ext>
            </p:extLst>
          </p:nvPr>
        </p:nvGraphicFramePr>
        <p:xfrm>
          <a:off x="1107545" y="1910012"/>
          <a:ext cx="781693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5646"/>
                <a:gridCol w="2605646"/>
                <a:gridCol w="2605646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Product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Consumtion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Carbon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footprint</a:t>
                      </a:r>
                      <a:endParaRPr lang="sv-SE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Gloves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100 000 000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2 500 tons CO2-eq</a:t>
                      </a:r>
                      <a:endParaRPr lang="sv-SE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Protective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aprons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12 000 000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1 750 tons CO2-eq  </a:t>
                      </a:r>
                      <a:endParaRPr lang="sv-SE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Trash</a:t>
                      </a:r>
                      <a:r>
                        <a:rPr lang="sv-SE" dirty="0" smtClean="0"/>
                        <a:t> bags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&gt;&gt;4 000 000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&gt;&gt;800 tons CO2-eq</a:t>
                      </a:r>
                      <a:endParaRPr lang="sv-SE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….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….</a:t>
                      </a:r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2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/>
          <p:cNvGrpSpPr/>
          <p:nvPr/>
        </p:nvGrpSpPr>
        <p:grpSpPr>
          <a:xfrm>
            <a:off x="0" y="8164"/>
            <a:ext cx="9906000" cy="1152000"/>
            <a:chOff x="-2163669" y="2069869"/>
            <a:chExt cx="8563669" cy="77152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25" y="2069869"/>
              <a:ext cx="60007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 5"/>
            <p:cNvGrpSpPr/>
            <p:nvPr/>
          </p:nvGrpSpPr>
          <p:grpSpPr>
            <a:xfrm>
              <a:off x="-2163669" y="2069869"/>
              <a:ext cx="7963594" cy="771525"/>
              <a:chOff x="-3499659" y="1803862"/>
              <a:chExt cx="14307762" cy="1543050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53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712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727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41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0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93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14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158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6116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7953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29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9950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996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72" name="Grupp 271"/>
          <p:cNvGrpSpPr/>
          <p:nvPr/>
        </p:nvGrpSpPr>
        <p:grpSpPr>
          <a:xfrm>
            <a:off x="0" y="1132328"/>
            <a:ext cx="9906000" cy="1152000"/>
            <a:chOff x="-2163669" y="2069869"/>
            <a:chExt cx="8563669" cy="771525"/>
          </a:xfrm>
        </p:grpSpPr>
        <p:pic>
          <p:nvPicPr>
            <p:cNvPr id="2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25" y="2069869"/>
              <a:ext cx="60007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4" name="Grupp 273"/>
            <p:cNvGrpSpPr/>
            <p:nvPr/>
          </p:nvGrpSpPr>
          <p:grpSpPr>
            <a:xfrm>
              <a:off x="-2163669" y="2069869"/>
              <a:ext cx="7963594" cy="771525"/>
              <a:chOff x="-3499659" y="1803862"/>
              <a:chExt cx="14307762" cy="1543050"/>
            </a:xfrm>
          </p:grpSpPr>
          <p:pic>
            <p:nvPicPr>
              <p:cNvPr id="27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53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712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727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8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41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9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93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14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158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6116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7953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29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9950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996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32" name="Grupp 331"/>
          <p:cNvGrpSpPr/>
          <p:nvPr/>
        </p:nvGrpSpPr>
        <p:grpSpPr>
          <a:xfrm>
            <a:off x="0" y="5684525"/>
            <a:ext cx="9906000" cy="1152000"/>
            <a:chOff x="-2163669" y="2069869"/>
            <a:chExt cx="8563669" cy="771525"/>
          </a:xfrm>
        </p:grpSpPr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25" y="2069869"/>
              <a:ext cx="60007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4" name="Grupp 333"/>
            <p:cNvGrpSpPr/>
            <p:nvPr/>
          </p:nvGrpSpPr>
          <p:grpSpPr>
            <a:xfrm>
              <a:off x="-2163669" y="2069869"/>
              <a:ext cx="7963594" cy="771525"/>
              <a:chOff x="-3499659" y="1803862"/>
              <a:chExt cx="14307762" cy="1543050"/>
            </a:xfrm>
          </p:grpSpPr>
          <p:pic>
            <p:nvPicPr>
              <p:cNvPr id="33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53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712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727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41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9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93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14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158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6116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7953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29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9950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996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7" name="Grupp 316"/>
          <p:cNvGrpSpPr/>
          <p:nvPr/>
        </p:nvGrpSpPr>
        <p:grpSpPr>
          <a:xfrm>
            <a:off x="1740" y="4530208"/>
            <a:ext cx="9906000" cy="1152000"/>
            <a:chOff x="-2163669" y="2069869"/>
            <a:chExt cx="8563669" cy="771525"/>
          </a:xfrm>
        </p:grpSpPr>
        <p:pic>
          <p:nvPicPr>
            <p:cNvPr id="3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25" y="2069869"/>
              <a:ext cx="60007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9" name="Grupp 318"/>
            <p:cNvGrpSpPr/>
            <p:nvPr/>
          </p:nvGrpSpPr>
          <p:grpSpPr>
            <a:xfrm>
              <a:off x="-2163669" y="2069869"/>
              <a:ext cx="7963594" cy="771525"/>
              <a:chOff x="-3499659" y="1803862"/>
              <a:chExt cx="14307762" cy="1543050"/>
            </a:xfrm>
          </p:grpSpPr>
          <p:pic>
            <p:nvPicPr>
              <p:cNvPr id="32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53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712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2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727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41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93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14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158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6116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7953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29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0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9950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1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996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2" name="Grupp 301"/>
          <p:cNvGrpSpPr/>
          <p:nvPr/>
        </p:nvGrpSpPr>
        <p:grpSpPr>
          <a:xfrm>
            <a:off x="0" y="3401673"/>
            <a:ext cx="9906000" cy="1152000"/>
            <a:chOff x="-2163669" y="2069869"/>
            <a:chExt cx="8563669" cy="771525"/>
          </a:xfrm>
        </p:grpSpPr>
        <p:pic>
          <p:nvPicPr>
            <p:cNvPr id="30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25" y="2069869"/>
              <a:ext cx="60007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4" name="Grupp 303"/>
            <p:cNvGrpSpPr/>
            <p:nvPr/>
          </p:nvGrpSpPr>
          <p:grpSpPr>
            <a:xfrm>
              <a:off x="-2163669" y="2069869"/>
              <a:ext cx="7963594" cy="771525"/>
              <a:chOff x="-3499659" y="1803862"/>
              <a:chExt cx="14307762" cy="1543050"/>
            </a:xfrm>
          </p:grpSpPr>
          <p:pic>
            <p:nvPicPr>
              <p:cNvPr id="30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53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712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727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41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93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14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158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6116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7953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29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9950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996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7" name="Grupp 286"/>
          <p:cNvGrpSpPr/>
          <p:nvPr/>
        </p:nvGrpSpPr>
        <p:grpSpPr>
          <a:xfrm>
            <a:off x="0" y="2272820"/>
            <a:ext cx="9906000" cy="1152000"/>
            <a:chOff x="-2163669" y="2069869"/>
            <a:chExt cx="8563669" cy="771525"/>
          </a:xfrm>
        </p:grpSpPr>
        <p:pic>
          <p:nvPicPr>
            <p:cNvPr id="28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25" y="2069869"/>
              <a:ext cx="60007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9" name="Grupp 288"/>
            <p:cNvGrpSpPr/>
            <p:nvPr/>
          </p:nvGrpSpPr>
          <p:grpSpPr>
            <a:xfrm>
              <a:off x="-2163669" y="2069869"/>
              <a:ext cx="7963594" cy="771525"/>
              <a:chOff x="-3499659" y="1803862"/>
              <a:chExt cx="14307762" cy="1543050"/>
            </a:xfrm>
          </p:grpSpPr>
          <p:pic>
            <p:nvPicPr>
              <p:cNvPr id="29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53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712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2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727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41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93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14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0158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6116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7953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294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0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9950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1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99659" y="1803862"/>
                <a:ext cx="1200150" cy="154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272" name="Picture 8" descr="http://www.genesistattoo.se/uploads/c2ab7c84-c7f6-44bd-b489-f546aa01018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911367" y="2483696"/>
            <a:ext cx="1694771" cy="1836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/>
          <p:cNvSpPr txBox="1"/>
          <p:nvPr/>
        </p:nvSpPr>
        <p:spPr>
          <a:xfrm>
            <a:off x="3908074" y="3401679"/>
            <a:ext cx="161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/>
              <a:t>100 million/yr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4403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ubrik 24"/>
          <p:cNvSpPr>
            <a:spLocks noGrp="1"/>
          </p:cNvSpPr>
          <p:nvPr>
            <p:ph type="title"/>
          </p:nvPr>
        </p:nvSpPr>
        <p:spPr>
          <a:xfrm>
            <a:off x="858178" y="980728"/>
            <a:ext cx="8187928" cy="1152872"/>
          </a:xfrm>
        </p:spPr>
        <p:txBody>
          <a:bodyPr/>
          <a:lstStyle/>
          <a:p>
            <a:pPr algn="ctr"/>
            <a:r>
              <a:rPr lang="sv-SE" sz="2400" dirty="0" smtClean="0">
                <a:solidFill>
                  <a:srgbClr val="99CC00"/>
                </a:solidFill>
              </a:rPr>
              <a:t>Hållbar konsumtion</a:t>
            </a:r>
            <a:endParaRPr lang="sv-SE" sz="2400" dirty="0">
              <a:solidFill>
                <a:srgbClr val="99CC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8" y="1506270"/>
            <a:ext cx="917336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3904272" y="5513303"/>
            <a:ext cx="782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WASTE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621698" y="4655713"/>
            <a:ext cx="516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</a:t>
            </a:r>
            <a:b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1091311" y="4012905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RAW MATERIAL</a:t>
            </a:r>
            <a:b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EXTRACTION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931643" y="1258437"/>
            <a:ext cx="1124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Production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5469934" y="1427717"/>
            <a:ext cx="141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TRANSPORT/</a:t>
            </a:r>
            <a:b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7640956" y="3428127"/>
            <a:ext cx="2080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ENERGY PRODUCTION</a:t>
            </a:r>
          </a:p>
        </p:txBody>
      </p:sp>
      <p:sp>
        <p:nvSpPr>
          <p:cNvPr id="6" name="AutoShape 4" descr="Image result for operation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>
              <a:solidFill>
                <a:srgbClr val="00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45" y="3787272"/>
            <a:ext cx="1391563" cy="854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ågformad 12"/>
          <p:cNvSpPr/>
          <p:nvPr/>
        </p:nvSpPr>
        <p:spPr bwMode="auto">
          <a:xfrm rot="18747263">
            <a:off x="4755835" y="3113445"/>
            <a:ext cx="1512005" cy="1798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832435"/>
              <a:gd name="adj5" fmla="val 12500"/>
            </a:avLst>
          </a:prstGeom>
          <a:solidFill>
            <a:srgbClr val="99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sv-SE" sz="3000" smtClean="0">
              <a:solidFill>
                <a:srgbClr val="000000"/>
              </a:solidFill>
              <a:ea typeface="ＭＳ Ｐゴシック" pitchFamily="106" charset="-128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4587358" y="3135739"/>
            <a:ext cx="731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REUSE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3019328" y="3932183"/>
            <a:ext cx="1121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RECYCLING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2163057" y="5526193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INCINERATION</a:t>
            </a:r>
            <a:endParaRPr lang="sv-SE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79" r="16484" b="14082"/>
          <a:stretch/>
        </p:blipFill>
        <p:spPr bwMode="auto">
          <a:xfrm>
            <a:off x="2772645" y="1426794"/>
            <a:ext cx="3892845" cy="467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32243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  <p:sp>
        <p:nvSpPr>
          <p:cNvPr id="21" name="Rektangel med rundade hörn 20"/>
          <p:cNvSpPr/>
          <p:nvPr/>
        </p:nvSpPr>
        <p:spPr bwMode="auto">
          <a:xfrm>
            <a:off x="1172695" y="980982"/>
            <a:ext cx="7313468" cy="3405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36000" tIns="45720" rIns="36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b="1" dirty="0" smtClean="0"/>
              <a:t>Life </a:t>
            </a:r>
            <a:r>
              <a:rPr lang="sv-SE" sz="1400" b="1" dirty="0" err="1" smtClean="0"/>
              <a:t>cycle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assessment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of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single</a:t>
            </a:r>
            <a:r>
              <a:rPr lang="sv-SE" sz="1400" b="1" dirty="0" smtClean="0"/>
              <a:t> and multi-</a:t>
            </a:r>
            <a:r>
              <a:rPr lang="sv-SE" sz="1400" b="1" dirty="0" err="1" smtClean="0"/>
              <a:t>use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sissors</a:t>
            </a:r>
            <a:r>
              <a:rPr lang="sv-SE" sz="1400" b="1" dirty="0" smtClean="0"/>
              <a:t> at 1000 </a:t>
            </a:r>
            <a:r>
              <a:rPr lang="sv-SE" sz="1400" b="1" dirty="0" err="1" smtClean="0"/>
              <a:t>use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cycles</a:t>
            </a:r>
            <a:endParaRPr lang="sv-S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4636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/>
                </a:solidFill>
              </a:rPr>
              <a:t>Tillväxt, miljö och regionplanering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Rektangel med rundade hörn 4"/>
          <p:cNvSpPr/>
          <p:nvPr/>
        </p:nvSpPr>
        <p:spPr bwMode="auto">
          <a:xfrm>
            <a:off x="5421607" y="2700521"/>
            <a:ext cx="1714571" cy="3405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36000" tIns="45720" rIns="36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Single</a:t>
            </a:r>
            <a:r>
              <a:rPr lang="sv-SE" sz="1400" b="1" dirty="0" err="1" smtClean="0"/>
              <a:t>-Use</a:t>
            </a:r>
            <a:r>
              <a:rPr lang="sv-SE" sz="1400" b="1" dirty="0"/>
              <a:t> </a:t>
            </a:r>
            <a:r>
              <a:rPr lang="sv-SE" sz="1400" b="1" dirty="0" err="1" smtClean="0"/>
              <a:t>steel</a:t>
            </a:r>
            <a:endParaRPr lang="sv-SE" sz="1400" b="1" dirty="0" smtClean="0"/>
          </a:p>
        </p:txBody>
      </p:sp>
      <p:sp>
        <p:nvSpPr>
          <p:cNvPr id="6" name="Rektangel med rundade hörn 5"/>
          <p:cNvSpPr/>
          <p:nvPr/>
        </p:nvSpPr>
        <p:spPr bwMode="auto">
          <a:xfrm>
            <a:off x="6743129" y="3678714"/>
            <a:ext cx="3056313" cy="3405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36000" tIns="45720" rIns="36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b="1" dirty="0" smtClean="0"/>
              <a:t>Multi-</a:t>
            </a:r>
            <a:r>
              <a:rPr lang="sv-SE" sz="1400" b="1" dirty="0" err="1" smtClean="0"/>
              <a:t>Use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steel</a:t>
            </a:r>
            <a:r>
              <a:rPr lang="sv-SE" sz="1400" b="1" dirty="0" smtClean="0"/>
              <a:t>, </a:t>
            </a:r>
            <a:r>
              <a:rPr lang="sv-SE" sz="1400" b="1" dirty="0" err="1" smtClean="0"/>
              <a:t>lower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quality</a:t>
            </a:r>
            <a:endParaRPr lang="sv-SE" sz="1400" b="1" dirty="0" smtClean="0"/>
          </a:p>
        </p:txBody>
      </p:sp>
      <p:sp>
        <p:nvSpPr>
          <p:cNvPr id="7" name="Rektangel med rundade hörn 6"/>
          <p:cNvSpPr/>
          <p:nvPr/>
        </p:nvSpPr>
        <p:spPr bwMode="auto">
          <a:xfrm>
            <a:off x="6039428" y="5750127"/>
            <a:ext cx="1890989" cy="3405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36000" tIns="45720" rIns="36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Single</a:t>
            </a:r>
            <a:r>
              <a:rPr lang="sv-SE" sz="1400" b="1" dirty="0" err="1" smtClean="0"/>
              <a:t>-Use</a:t>
            </a:r>
            <a:r>
              <a:rPr lang="sv-SE" sz="1400" b="1" dirty="0"/>
              <a:t> </a:t>
            </a:r>
            <a:r>
              <a:rPr lang="sv-SE" sz="1400" b="1" dirty="0" smtClean="0"/>
              <a:t>plastic</a:t>
            </a:r>
          </a:p>
        </p:txBody>
      </p:sp>
      <p:sp>
        <p:nvSpPr>
          <p:cNvPr id="9" name="Rektangel med rundade hörn 8"/>
          <p:cNvSpPr/>
          <p:nvPr/>
        </p:nvSpPr>
        <p:spPr bwMode="auto">
          <a:xfrm>
            <a:off x="141890" y="304900"/>
            <a:ext cx="2928451" cy="3405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36000" tIns="45720" rIns="3600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b="1" dirty="0" smtClean="0"/>
              <a:t>Multi-</a:t>
            </a:r>
            <a:r>
              <a:rPr lang="sv-SE" sz="1400" b="1" dirty="0" err="1" smtClean="0"/>
              <a:t>Use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steel</a:t>
            </a:r>
            <a:r>
              <a:rPr lang="sv-SE" sz="1400" b="1" dirty="0" smtClean="0"/>
              <a:t>, </a:t>
            </a:r>
            <a:r>
              <a:rPr lang="sv-SE" sz="1400" b="1" dirty="0" err="1" smtClean="0"/>
              <a:t>high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quality</a:t>
            </a:r>
            <a:endParaRPr lang="sv-SE" sz="1400" b="1" dirty="0" smtClean="0"/>
          </a:p>
        </p:txBody>
      </p:sp>
      <p:sp>
        <p:nvSpPr>
          <p:cNvPr id="10" name="Båge 9"/>
          <p:cNvSpPr/>
          <p:nvPr/>
        </p:nvSpPr>
        <p:spPr bwMode="auto">
          <a:xfrm rot="9959534">
            <a:off x="760333" y="-317315"/>
            <a:ext cx="1040604" cy="2016000"/>
          </a:xfrm>
          <a:prstGeom prst="arc">
            <a:avLst>
              <a:gd name="adj1" fmla="val 16200000"/>
              <a:gd name="adj2" fmla="val 966959"/>
            </a:avLst>
          </a:prstGeom>
          <a:noFill/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EE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2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r="6036"/>
          <a:stretch/>
        </p:blipFill>
        <p:spPr bwMode="auto">
          <a:xfrm>
            <a:off x="851338" y="977462"/>
            <a:ext cx="4587765" cy="5880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dobjekt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71" y="1047213"/>
            <a:ext cx="2857500" cy="57410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ruta 5"/>
          <p:cNvSpPr txBox="1"/>
          <p:nvPr/>
        </p:nvSpPr>
        <p:spPr>
          <a:xfrm>
            <a:off x="589728" y="1047213"/>
            <a:ext cx="523220" cy="460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Multi-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scissors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133935" y="1047212"/>
            <a:ext cx="523220" cy="46071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v-SE" dirty="0" err="1" smtClean="0"/>
              <a:t>Modelling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Single-Use</a:t>
            </a:r>
            <a:r>
              <a:rPr lang="sv-SE" dirty="0" smtClean="0"/>
              <a:t> </a:t>
            </a:r>
            <a:r>
              <a:rPr lang="sv-SE" dirty="0" err="1" smtClean="0"/>
              <a:t>scissors</a:t>
            </a:r>
            <a:endParaRPr lang="en-US" dirty="0"/>
          </a:p>
        </p:txBody>
      </p:sp>
      <p:sp>
        <p:nvSpPr>
          <p:cNvPr id="8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6934208" y="763775"/>
            <a:ext cx="2729310" cy="130175"/>
          </a:xfrm>
        </p:spPr>
        <p:txBody>
          <a:bodyPr/>
          <a:lstStyle/>
          <a:p>
            <a:r>
              <a:rPr lang="en-US" dirty="0"/>
              <a:t>Stockholm County Council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00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formgivning">
  <a:themeElements>
    <a:clrScheme name="SLL nya färger 2015">
      <a:dk1>
        <a:srgbClr val="000000"/>
      </a:dk1>
      <a:lt1>
        <a:srgbClr val="FFFFFF"/>
      </a:lt1>
      <a:dk2>
        <a:srgbClr val="406618"/>
      </a:dk2>
      <a:lt2>
        <a:srgbClr val="78BE00"/>
      </a:lt2>
      <a:accent1>
        <a:srgbClr val="002D5A"/>
      </a:accent1>
      <a:accent2>
        <a:srgbClr val="00AEEF"/>
      </a:accent2>
      <a:accent3>
        <a:srgbClr val="9A0932"/>
      </a:accent3>
      <a:accent4>
        <a:srgbClr val="E1056D"/>
      </a:accent4>
      <a:accent5>
        <a:srgbClr val="EB9100"/>
      </a:accent5>
      <a:accent6>
        <a:srgbClr val="FFD400"/>
      </a:accent6>
      <a:hlink>
        <a:srgbClr val="034EA2"/>
      </a:hlink>
      <a:folHlink>
        <a:srgbClr val="034EA2"/>
      </a:folHlink>
    </a:clrScheme>
    <a:fontScheme name="Standardformgivning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Geneva" pitchFamily="1" charset="-128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BAB0B9"/>
        </a:lt2>
        <a:accent1>
          <a:srgbClr val="003468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EB9"/>
        </a:accent5>
        <a:accent6>
          <a:srgbClr val="009DD9"/>
        </a:accent6>
        <a:hlink>
          <a:srgbClr val="B30538"/>
        </a:hlink>
        <a:folHlink>
          <a:srgbClr val="E200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tandardformgivning">
  <a:themeElements>
    <a:clrScheme name="SLL nya färger 2015">
      <a:dk1>
        <a:srgbClr val="000000"/>
      </a:dk1>
      <a:lt1>
        <a:srgbClr val="FFFFFF"/>
      </a:lt1>
      <a:dk2>
        <a:srgbClr val="406618"/>
      </a:dk2>
      <a:lt2>
        <a:srgbClr val="78BE00"/>
      </a:lt2>
      <a:accent1>
        <a:srgbClr val="002D5A"/>
      </a:accent1>
      <a:accent2>
        <a:srgbClr val="00AEEF"/>
      </a:accent2>
      <a:accent3>
        <a:srgbClr val="9A0932"/>
      </a:accent3>
      <a:accent4>
        <a:srgbClr val="E1056D"/>
      </a:accent4>
      <a:accent5>
        <a:srgbClr val="EB9100"/>
      </a:accent5>
      <a:accent6>
        <a:srgbClr val="FFD400"/>
      </a:accent6>
      <a:hlink>
        <a:srgbClr val="034EA2"/>
      </a:hlink>
      <a:folHlink>
        <a:srgbClr val="034EA2"/>
      </a:folHlink>
    </a:clrScheme>
    <a:fontScheme name="Standardformgivning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Geneva" pitchFamily="1" charset="-128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BAB0B9"/>
        </a:lt2>
        <a:accent1>
          <a:srgbClr val="003468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EB9"/>
        </a:accent5>
        <a:accent6>
          <a:srgbClr val="009DD9"/>
        </a:accent6>
        <a:hlink>
          <a:srgbClr val="B30538"/>
        </a:hlink>
        <a:folHlink>
          <a:srgbClr val="E200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L OH">
  <a:themeElements>
    <a:clrScheme name="SLL OH 2">
      <a:dk1>
        <a:srgbClr val="000000"/>
      </a:dk1>
      <a:lt1>
        <a:srgbClr val="FFFFFF"/>
      </a:lt1>
      <a:dk2>
        <a:srgbClr val="061D49"/>
      </a:dk2>
      <a:lt2>
        <a:srgbClr val="E9E3DC"/>
      </a:lt2>
      <a:accent1>
        <a:srgbClr val="7FC31C"/>
      </a:accent1>
      <a:accent2>
        <a:srgbClr val="00A0C6"/>
      </a:accent2>
      <a:accent3>
        <a:srgbClr val="FFFFFF"/>
      </a:accent3>
      <a:accent4>
        <a:srgbClr val="000000"/>
      </a:accent4>
      <a:accent5>
        <a:srgbClr val="C0DEAB"/>
      </a:accent5>
      <a:accent6>
        <a:srgbClr val="0091B3"/>
      </a:accent6>
      <a:hlink>
        <a:srgbClr val="FF8500"/>
      </a:hlink>
      <a:folHlink>
        <a:srgbClr val="B10021"/>
      </a:folHlink>
    </a:clrScheme>
    <a:fontScheme name="SLL OH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SLL OH 1">
        <a:dk1>
          <a:srgbClr val="000000"/>
        </a:dk1>
        <a:lt1>
          <a:srgbClr val="FFFFFF"/>
        </a:lt1>
        <a:dk2>
          <a:srgbClr val="1E60A2"/>
        </a:dk2>
        <a:lt2>
          <a:srgbClr val="E9E3DC"/>
        </a:lt2>
        <a:accent1>
          <a:srgbClr val="7FC31C"/>
        </a:accent1>
        <a:accent2>
          <a:srgbClr val="00A0C6"/>
        </a:accent2>
        <a:accent3>
          <a:srgbClr val="FFFFFF"/>
        </a:accent3>
        <a:accent4>
          <a:srgbClr val="000000"/>
        </a:accent4>
        <a:accent5>
          <a:srgbClr val="C0DEAB"/>
        </a:accent5>
        <a:accent6>
          <a:srgbClr val="0091B3"/>
        </a:accent6>
        <a:hlink>
          <a:srgbClr val="FF8500"/>
        </a:hlink>
        <a:folHlink>
          <a:srgbClr val="B100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L OH 2">
        <a:dk1>
          <a:srgbClr val="000000"/>
        </a:dk1>
        <a:lt1>
          <a:srgbClr val="FFFFFF"/>
        </a:lt1>
        <a:dk2>
          <a:srgbClr val="061D49"/>
        </a:dk2>
        <a:lt2>
          <a:srgbClr val="E9E3DC"/>
        </a:lt2>
        <a:accent1>
          <a:srgbClr val="7FC31C"/>
        </a:accent1>
        <a:accent2>
          <a:srgbClr val="00A0C6"/>
        </a:accent2>
        <a:accent3>
          <a:srgbClr val="FFFFFF"/>
        </a:accent3>
        <a:accent4>
          <a:srgbClr val="000000"/>
        </a:accent4>
        <a:accent5>
          <a:srgbClr val="C0DEAB"/>
        </a:accent5>
        <a:accent6>
          <a:srgbClr val="0091B3"/>
        </a:accent6>
        <a:hlink>
          <a:srgbClr val="FF8500"/>
        </a:hlink>
        <a:folHlink>
          <a:srgbClr val="B1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formgivning">
  <a:themeElements>
    <a:clrScheme name="Standardformgivning 1">
      <a:dk1>
        <a:srgbClr val="000000"/>
      </a:dk1>
      <a:lt1>
        <a:srgbClr val="FFFFFF"/>
      </a:lt1>
      <a:dk2>
        <a:srgbClr val="887763"/>
      </a:dk2>
      <a:lt2>
        <a:srgbClr val="699D2F"/>
      </a:lt2>
      <a:accent1>
        <a:srgbClr val="3E546F"/>
      </a:accent1>
      <a:accent2>
        <a:srgbClr val="EB8A44"/>
      </a:accent2>
      <a:accent3>
        <a:srgbClr val="FFFFFF"/>
      </a:accent3>
      <a:accent4>
        <a:srgbClr val="000000"/>
      </a:accent4>
      <a:accent5>
        <a:srgbClr val="AFB3BB"/>
      </a:accent5>
      <a:accent6>
        <a:srgbClr val="D57D3D"/>
      </a:accent6>
      <a:hlink>
        <a:srgbClr val="000000"/>
      </a:hlink>
      <a:folHlink>
        <a:srgbClr val="000000"/>
      </a:folHlink>
    </a:clrScheme>
    <a:fontScheme name="Standardformgivning">
      <a:majorFont>
        <a:latin typeface="Verdana"/>
        <a:ea typeface="Geneva"/>
        <a:cs typeface="Geneva"/>
      </a:majorFont>
      <a:minorFont>
        <a:latin typeface="Verdana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887763"/>
        </a:dk2>
        <a:lt2>
          <a:srgbClr val="699D2F"/>
        </a:lt2>
        <a:accent1>
          <a:srgbClr val="3E546F"/>
        </a:accent1>
        <a:accent2>
          <a:srgbClr val="EB8A44"/>
        </a:accent2>
        <a:accent3>
          <a:srgbClr val="FFFFFF"/>
        </a:accent3>
        <a:accent4>
          <a:srgbClr val="000000"/>
        </a:accent4>
        <a:accent5>
          <a:srgbClr val="AFB3BB"/>
        </a:accent5>
        <a:accent6>
          <a:srgbClr val="D57D3D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Standardformgivning">
  <a:themeElements>
    <a:clrScheme name="8_Standardformgivning 1">
      <a:dk1>
        <a:srgbClr val="000000"/>
      </a:dk1>
      <a:lt1>
        <a:srgbClr val="FFFFFF"/>
      </a:lt1>
      <a:dk2>
        <a:srgbClr val="887763"/>
      </a:dk2>
      <a:lt2>
        <a:srgbClr val="699D2F"/>
      </a:lt2>
      <a:accent1>
        <a:srgbClr val="3E546F"/>
      </a:accent1>
      <a:accent2>
        <a:srgbClr val="EB8A44"/>
      </a:accent2>
      <a:accent3>
        <a:srgbClr val="FFFFFF"/>
      </a:accent3>
      <a:accent4>
        <a:srgbClr val="000000"/>
      </a:accent4>
      <a:accent5>
        <a:srgbClr val="AFB3BB"/>
      </a:accent5>
      <a:accent6>
        <a:srgbClr val="D57D3D"/>
      </a:accent6>
      <a:hlink>
        <a:srgbClr val="000000"/>
      </a:hlink>
      <a:folHlink>
        <a:srgbClr val="000000"/>
      </a:folHlink>
    </a:clrScheme>
    <a:fontScheme name="8_Standardformgivn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Standardformgivning 1">
        <a:dk1>
          <a:srgbClr val="000000"/>
        </a:dk1>
        <a:lt1>
          <a:srgbClr val="FFFFFF"/>
        </a:lt1>
        <a:dk2>
          <a:srgbClr val="887763"/>
        </a:dk2>
        <a:lt2>
          <a:srgbClr val="699D2F"/>
        </a:lt2>
        <a:accent1>
          <a:srgbClr val="3E546F"/>
        </a:accent1>
        <a:accent2>
          <a:srgbClr val="EB8A44"/>
        </a:accent2>
        <a:accent3>
          <a:srgbClr val="FFFFFF"/>
        </a:accent3>
        <a:accent4>
          <a:srgbClr val="000000"/>
        </a:accent4>
        <a:accent5>
          <a:srgbClr val="AFB3BB"/>
        </a:accent5>
        <a:accent6>
          <a:srgbClr val="D57D3D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Standardformgivning">
  <a:themeElements>
    <a:clrScheme name="8_Standardformgivning 1">
      <a:dk1>
        <a:srgbClr val="000000"/>
      </a:dk1>
      <a:lt1>
        <a:srgbClr val="FFFFFF"/>
      </a:lt1>
      <a:dk2>
        <a:srgbClr val="887763"/>
      </a:dk2>
      <a:lt2>
        <a:srgbClr val="699D2F"/>
      </a:lt2>
      <a:accent1>
        <a:srgbClr val="3E546F"/>
      </a:accent1>
      <a:accent2>
        <a:srgbClr val="EB8A44"/>
      </a:accent2>
      <a:accent3>
        <a:srgbClr val="FFFFFF"/>
      </a:accent3>
      <a:accent4>
        <a:srgbClr val="000000"/>
      </a:accent4>
      <a:accent5>
        <a:srgbClr val="AFB3BB"/>
      </a:accent5>
      <a:accent6>
        <a:srgbClr val="D57D3D"/>
      </a:accent6>
      <a:hlink>
        <a:srgbClr val="000000"/>
      </a:hlink>
      <a:folHlink>
        <a:srgbClr val="000000"/>
      </a:folHlink>
    </a:clrScheme>
    <a:fontScheme name="8_Standardformgivn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Standardformgivning 1">
        <a:dk1>
          <a:srgbClr val="000000"/>
        </a:dk1>
        <a:lt1>
          <a:srgbClr val="FFFFFF"/>
        </a:lt1>
        <a:dk2>
          <a:srgbClr val="887763"/>
        </a:dk2>
        <a:lt2>
          <a:srgbClr val="699D2F"/>
        </a:lt2>
        <a:accent1>
          <a:srgbClr val="3E546F"/>
        </a:accent1>
        <a:accent2>
          <a:srgbClr val="EB8A44"/>
        </a:accent2>
        <a:accent3>
          <a:srgbClr val="FFFFFF"/>
        </a:accent3>
        <a:accent4>
          <a:srgbClr val="000000"/>
        </a:accent4>
        <a:accent5>
          <a:srgbClr val="AFB3BB"/>
        </a:accent5>
        <a:accent6>
          <a:srgbClr val="D57D3D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Standardformgivning">
  <a:themeElements>
    <a:clrScheme name="8_Standardformgivning 1">
      <a:dk1>
        <a:srgbClr val="000000"/>
      </a:dk1>
      <a:lt1>
        <a:srgbClr val="FFFFFF"/>
      </a:lt1>
      <a:dk2>
        <a:srgbClr val="887763"/>
      </a:dk2>
      <a:lt2>
        <a:srgbClr val="699D2F"/>
      </a:lt2>
      <a:accent1>
        <a:srgbClr val="3E546F"/>
      </a:accent1>
      <a:accent2>
        <a:srgbClr val="EB8A44"/>
      </a:accent2>
      <a:accent3>
        <a:srgbClr val="FFFFFF"/>
      </a:accent3>
      <a:accent4>
        <a:srgbClr val="000000"/>
      </a:accent4>
      <a:accent5>
        <a:srgbClr val="AFB3BB"/>
      </a:accent5>
      <a:accent6>
        <a:srgbClr val="D57D3D"/>
      </a:accent6>
      <a:hlink>
        <a:srgbClr val="000000"/>
      </a:hlink>
      <a:folHlink>
        <a:srgbClr val="000000"/>
      </a:folHlink>
    </a:clrScheme>
    <a:fontScheme name="8_Standardformgivnin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Standardformgivning 1">
        <a:dk1>
          <a:srgbClr val="000000"/>
        </a:dk1>
        <a:lt1>
          <a:srgbClr val="FFFFFF"/>
        </a:lt1>
        <a:dk2>
          <a:srgbClr val="887763"/>
        </a:dk2>
        <a:lt2>
          <a:srgbClr val="699D2F"/>
        </a:lt2>
        <a:accent1>
          <a:srgbClr val="3E546F"/>
        </a:accent1>
        <a:accent2>
          <a:srgbClr val="EB8A44"/>
        </a:accent2>
        <a:accent3>
          <a:srgbClr val="FFFFFF"/>
        </a:accent3>
        <a:accent4>
          <a:srgbClr val="000000"/>
        </a:accent4>
        <a:accent5>
          <a:srgbClr val="AFB3BB"/>
        </a:accent5>
        <a:accent6>
          <a:srgbClr val="D57D3D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andardformgivning">
  <a:themeElements>
    <a:clrScheme name="TMR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468"/>
      </a:accent1>
      <a:accent2>
        <a:srgbClr val="00AEEF"/>
      </a:accent2>
      <a:accent3>
        <a:srgbClr val="A2DAF4"/>
      </a:accent3>
      <a:accent4>
        <a:srgbClr val="60545F"/>
      </a:accent4>
      <a:accent5>
        <a:srgbClr val="AAAEB9"/>
      </a:accent5>
      <a:accent6>
        <a:srgbClr val="009DD9"/>
      </a:accent6>
      <a:hlink>
        <a:srgbClr val="B30538"/>
      </a:hlink>
      <a:folHlink>
        <a:srgbClr val="E20012"/>
      </a:folHlink>
    </a:clrScheme>
    <a:fontScheme name="Standardformgivning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Geneva" pitchFamily="1" charset="-128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BAB0B9"/>
        </a:lt2>
        <a:accent1>
          <a:srgbClr val="003468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EB9"/>
        </a:accent5>
        <a:accent6>
          <a:srgbClr val="009DD9"/>
        </a:accent6>
        <a:hlink>
          <a:srgbClr val="B30538"/>
        </a:hlink>
        <a:folHlink>
          <a:srgbClr val="E200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tandardformgivning">
  <a:themeElements>
    <a:clrScheme name="SLL klimat">
      <a:dk1>
        <a:srgbClr val="000000"/>
      </a:dk1>
      <a:lt1>
        <a:srgbClr val="FFFFFF"/>
      </a:lt1>
      <a:dk2>
        <a:srgbClr val="4F6F17"/>
      </a:dk2>
      <a:lt2>
        <a:srgbClr val="8DC63F"/>
      </a:lt2>
      <a:accent1>
        <a:srgbClr val="0074BC"/>
      </a:accent1>
      <a:accent2>
        <a:srgbClr val="F8971C"/>
      </a:accent2>
      <a:accent3>
        <a:srgbClr val="003468"/>
      </a:accent3>
      <a:accent4>
        <a:srgbClr val="00AEEF"/>
      </a:accent4>
      <a:accent5>
        <a:srgbClr val="B30538"/>
      </a:accent5>
      <a:accent6>
        <a:srgbClr val="E20076"/>
      </a:accent6>
      <a:hlink>
        <a:srgbClr val="0074BC"/>
      </a:hlink>
      <a:folHlink>
        <a:srgbClr val="F8971C"/>
      </a:folHlink>
    </a:clrScheme>
    <a:fontScheme name="SLL">
      <a:majorFont>
        <a:latin typeface="Verdana"/>
        <a:ea typeface="Geneva"/>
        <a:cs typeface="Geneva"/>
      </a:majorFont>
      <a:minorFont>
        <a:latin typeface="Verdana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Geneva" charset="0"/>
            <a:cs typeface="Geneva" charset="0"/>
          </a:defRPr>
        </a:defPPr>
      </a:lstStyle>
    </a:spDef>
    <a:lnDef>
      <a:spPr bwMode="auto">
        <a:noFill/>
        <a:ln w="12700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887763"/>
        </a:dk2>
        <a:lt2>
          <a:srgbClr val="699D2F"/>
        </a:lt2>
        <a:accent1>
          <a:srgbClr val="3E546F"/>
        </a:accent1>
        <a:accent2>
          <a:srgbClr val="EB8A44"/>
        </a:accent2>
        <a:accent3>
          <a:srgbClr val="FFFFFF"/>
        </a:accent3>
        <a:accent4>
          <a:srgbClr val="000000"/>
        </a:accent4>
        <a:accent5>
          <a:srgbClr val="AFB3BB"/>
        </a:accent5>
        <a:accent6>
          <a:srgbClr val="D57D3D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andardformgivning">
  <a:themeElements>
    <a:clrScheme name="TMR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468"/>
      </a:accent1>
      <a:accent2>
        <a:srgbClr val="00AEEF"/>
      </a:accent2>
      <a:accent3>
        <a:srgbClr val="A2DAF4"/>
      </a:accent3>
      <a:accent4>
        <a:srgbClr val="60545F"/>
      </a:accent4>
      <a:accent5>
        <a:srgbClr val="AAAEB9"/>
      </a:accent5>
      <a:accent6>
        <a:srgbClr val="009DD9"/>
      </a:accent6>
      <a:hlink>
        <a:srgbClr val="B30538"/>
      </a:hlink>
      <a:folHlink>
        <a:srgbClr val="E20012"/>
      </a:folHlink>
    </a:clrScheme>
    <a:fontScheme name="Standardformgivning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468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AEE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Geneva" pitchFamily="1" charset="-128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BAB0B9"/>
        </a:lt2>
        <a:accent1>
          <a:srgbClr val="003468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EB9"/>
        </a:accent5>
        <a:accent6>
          <a:srgbClr val="009DD9"/>
        </a:accent6>
        <a:hlink>
          <a:srgbClr val="B30538"/>
        </a:hlink>
        <a:folHlink>
          <a:srgbClr val="E200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18500</TotalTime>
  <Words>656</Words>
  <Application>Microsoft Office PowerPoint</Application>
  <PresentationFormat>A4 Paper (210x297 mm)</PresentationFormat>
  <Paragraphs>188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MS PGothic</vt:lpstr>
      <vt:lpstr>MS PGothic</vt:lpstr>
      <vt:lpstr>Arial</vt:lpstr>
      <vt:lpstr>Arial Black</vt:lpstr>
      <vt:lpstr>Calibri</vt:lpstr>
      <vt:lpstr>Geneva</vt:lpstr>
      <vt:lpstr>Times</vt:lpstr>
      <vt:lpstr>Times New Roman</vt:lpstr>
      <vt:lpstr>Verdana</vt:lpstr>
      <vt:lpstr>Wingdings</vt:lpstr>
      <vt:lpstr>ヒラギノ角ゴ Pro W3</vt:lpstr>
      <vt:lpstr>Standardformgivning</vt:lpstr>
      <vt:lpstr>SLL OH</vt:lpstr>
      <vt:lpstr>2_Standardformgivning</vt:lpstr>
      <vt:lpstr>8_Standardformgivning</vt:lpstr>
      <vt:lpstr>9_Standardformgivning</vt:lpstr>
      <vt:lpstr>10_Standardformgivning</vt:lpstr>
      <vt:lpstr>1_Standardformgivning</vt:lpstr>
      <vt:lpstr>4_Standardformgivning</vt:lpstr>
      <vt:lpstr>3_Standardformgivning</vt:lpstr>
      <vt:lpstr>5_Standardformgivning</vt:lpstr>
      <vt:lpstr>Life cycle assessment of single-use and reusable surgical instruments</vt:lpstr>
      <vt:lpstr>PowerPoint Presentation</vt:lpstr>
      <vt:lpstr>Political environmental program</vt:lpstr>
      <vt:lpstr>PowerPoint Presentation</vt:lpstr>
      <vt:lpstr>PowerPoint Presentation</vt:lpstr>
      <vt:lpstr>PowerPoint Presentation</vt:lpstr>
      <vt:lpstr>Hållbar konsumtion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Costs at 1000 use cycles (approx…)</vt:lpstr>
      <vt:lpstr>Does the price come with a cost?</vt:lpstr>
      <vt:lpstr>PowerPoint Presentation</vt:lpstr>
      <vt:lpstr>PowerPoint Presentation</vt:lpstr>
      <vt:lpstr>Seven prioritized risk-areas</vt:lpstr>
      <vt:lpstr>Follow-ups</vt:lpstr>
      <vt:lpstr>PowerPoint Presentation</vt:lpstr>
      <vt:lpstr>Conclusions (at 1000 use cycles)</vt:lpstr>
      <vt:lpstr>Thanks for your attention   </vt:lpstr>
    </vt:vector>
  </TitlesOfParts>
  <Company>Torev TextDesign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Maria Lessing</dc:creator>
  <cp:lastModifiedBy>key4events</cp:lastModifiedBy>
  <cp:revision>527</cp:revision>
  <cp:lastPrinted>2015-01-29T06:25:45Z</cp:lastPrinted>
  <dcterms:created xsi:type="dcterms:W3CDTF">2015-01-08T16:40:38Z</dcterms:created>
  <dcterms:modified xsi:type="dcterms:W3CDTF">2015-10-09T11:49:50Z</dcterms:modified>
</cp:coreProperties>
</file>