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7" r:id="rId2"/>
    <p:sldId id="344" r:id="rId3"/>
    <p:sldId id="340" r:id="rId4"/>
    <p:sldId id="339" r:id="rId5"/>
    <p:sldId id="342" r:id="rId6"/>
    <p:sldId id="343" r:id="rId7"/>
    <p:sldId id="345" r:id="rId8"/>
    <p:sldId id="349" r:id="rId9"/>
    <p:sldId id="350" r:id="rId10"/>
    <p:sldId id="351" r:id="rId11"/>
    <p:sldId id="352" r:id="rId12"/>
    <p:sldId id="353" r:id="rId13"/>
    <p:sldId id="354" r:id="rId14"/>
    <p:sldId id="355" r:id="rId15"/>
    <p:sldId id="356" r:id="rId16"/>
    <p:sldId id="357" r:id="rId17"/>
    <p:sldId id="358" r:id="rId18"/>
    <p:sldId id="359" r:id="rId19"/>
    <p:sldId id="341" r:id="rId20"/>
    <p:sldId id="347" r:id="rId21"/>
    <p:sldId id="346" r:id="rId22"/>
    <p:sldId id="348" r:id="rId23"/>
    <p:sldId id="360" r:id="rId24"/>
    <p:sldId id="361" r:id="rId25"/>
    <p:sldId id="338" r:id="rId26"/>
  </p:sldIdLst>
  <p:sldSz cx="9144000" cy="6858000" type="screen4x3"/>
  <p:notesSz cx="7099300" cy="10234613"/>
  <p:defaultTextStyle>
    <a:defPPr>
      <a:defRPr lang="de-DE"/>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72" d="100"/>
          <a:sy n="72" d="100"/>
        </p:scale>
        <p:origin x="1326" y="6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5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t" anchorCtr="0" compatLnSpc="1">
            <a:prstTxWarp prst="textNoShape">
              <a:avLst/>
            </a:prstTxWarp>
          </a:bodyPr>
          <a:lstStyle>
            <a:lvl1pPr defTabSz="990600">
              <a:defRPr sz="1300"/>
            </a:lvl1pPr>
          </a:lstStyle>
          <a:p>
            <a:endParaRPr lang="de-DE"/>
          </a:p>
        </p:txBody>
      </p:sp>
      <p:sp>
        <p:nvSpPr>
          <p:cNvPr id="8195" name="Rectangle 3"/>
          <p:cNvSpPr>
            <a:spLocks noGrp="1" noChangeArrowheads="1"/>
          </p:cNvSpPr>
          <p:nvPr>
            <p:ph type="dt" idx="1"/>
          </p:nvPr>
        </p:nvSpPr>
        <p:spPr bwMode="auto">
          <a:xfrm>
            <a:off x="4021138" y="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t" anchorCtr="0" compatLnSpc="1">
            <a:prstTxWarp prst="textNoShape">
              <a:avLst/>
            </a:prstTxWarp>
          </a:bodyPr>
          <a:lstStyle>
            <a:lvl1pPr algn="r" defTabSz="990600">
              <a:defRPr sz="1300"/>
            </a:lvl1pPr>
          </a:lstStyle>
          <a:p>
            <a:endParaRPr lang="de-DE"/>
          </a:p>
        </p:txBody>
      </p:sp>
      <p:sp>
        <p:nvSpPr>
          <p:cNvPr id="8196" name="Rectangle 4"/>
          <p:cNvSpPr>
            <a:spLocks noGrp="1" noRot="1" noChangeAspect="1" noChangeArrowheads="1" noTextEdit="1"/>
          </p:cNvSpPr>
          <p:nvPr>
            <p:ph type="sldImg" idx="2"/>
          </p:nvPr>
        </p:nvSpPr>
        <p:spPr bwMode="auto">
          <a:xfrm>
            <a:off x="990600" y="768350"/>
            <a:ext cx="5118100" cy="3836988"/>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8197" name="Rectangle 5"/>
          <p:cNvSpPr>
            <a:spLocks noGrp="1" noChangeArrowheads="1"/>
          </p:cNvSpPr>
          <p:nvPr>
            <p:ph type="body" sz="quarter" idx="3"/>
          </p:nvPr>
        </p:nvSpPr>
        <p:spPr bwMode="auto">
          <a:xfrm>
            <a:off x="709613" y="4860925"/>
            <a:ext cx="5680075" cy="4605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8198" name="Rectangle 6"/>
          <p:cNvSpPr>
            <a:spLocks noGrp="1" noChangeArrowheads="1"/>
          </p:cNvSpPr>
          <p:nvPr>
            <p:ph type="ftr" sz="quarter" idx="4"/>
          </p:nvPr>
        </p:nvSpPr>
        <p:spPr bwMode="auto">
          <a:xfrm>
            <a:off x="0" y="972185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b" anchorCtr="0" compatLnSpc="1">
            <a:prstTxWarp prst="textNoShape">
              <a:avLst/>
            </a:prstTxWarp>
          </a:bodyPr>
          <a:lstStyle>
            <a:lvl1pPr defTabSz="990600">
              <a:defRPr sz="1300"/>
            </a:lvl1pPr>
          </a:lstStyle>
          <a:p>
            <a:endParaRPr lang="de-DE"/>
          </a:p>
        </p:txBody>
      </p:sp>
      <p:sp>
        <p:nvSpPr>
          <p:cNvPr id="8199" name="Rectangle 7"/>
          <p:cNvSpPr>
            <a:spLocks noGrp="1" noChangeArrowheads="1"/>
          </p:cNvSpPr>
          <p:nvPr>
            <p:ph type="sldNum" sz="quarter" idx="5"/>
          </p:nvPr>
        </p:nvSpPr>
        <p:spPr bwMode="auto">
          <a:xfrm>
            <a:off x="4021138" y="972185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b" anchorCtr="0" compatLnSpc="1">
            <a:prstTxWarp prst="textNoShape">
              <a:avLst/>
            </a:prstTxWarp>
          </a:bodyPr>
          <a:lstStyle>
            <a:lvl1pPr algn="r" defTabSz="990600">
              <a:defRPr sz="1300"/>
            </a:lvl1pPr>
          </a:lstStyle>
          <a:p>
            <a:fld id="{362776C7-C139-4B65-9701-18333C154C54}" type="slidenum">
              <a:rPr lang="de-DE"/>
              <a:pPr/>
              <a:t>‹#›</a:t>
            </a:fld>
            <a:endParaRPr lang="de-DE"/>
          </a:p>
        </p:txBody>
      </p:sp>
    </p:spTree>
    <p:extLst>
      <p:ext uri="{BB962C8B-B14F-4D97-AF65-F5344CB8AC3E}">
        <p14:creationId xmlns:p14="http://schemas.microsoft.com/office/powerpoint/2010/main" val="167562380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316AF3D-90AB-444B-A20C-3499059A9885}" type="slidenum">
              <a:rPr lang="de-DE"/>
              <a:pPr/>
              <a:t>25</a:t>
            </a:fld>
            <a:endParaRPr lang="de-DE"/>
          </a:p>
        </p:txBody>
      </p:sp>
      <p:sp>
        <p:nvSpPr>
          <p:cNvPr id="129026" name="Rectangle 2"/>
          <p:cNvSpPr>
            <a:spLocks noGrp="1" noRot="1" noChangeAspect="1" noChangeArrowheads="1" noTextEdit="1"/>
          </p:cNvSpPr>
          <p:nvPr>
            <p:ph type="sldImg"/>
          </p:nvPr>
        </p:nvSpPr>
        <p:spPr>
          <a:xfrm>
            <a:off x="998538" y="774700"/>
            <a:ext cx="5099050" cy="3824288"/>
          </a:xfrm>
          <a:ln w="12700" cap="flat">
            <a:solidFill>
              <a:schemeClr val="tx1"/>
            </a:solidFill>
          </a:ln>
          <a:extLst>
            <a:ext uri="{909E8E84-426E-40DD-AFC4-6F175D3DCCD1}">
              <a14:hiddenFill xmlns:a14="http://schemas.microsoft.com/office/drawing/2010/main">
                <a:noFill/>
              </a14:hiddenFill>
            </a:ext>
          </a:extLst>
        </p:spPr>
      </p:sp>
      <p:sp>
        <p:nvSpPr>
          <p:cNvPr id="129027" name="Rectangle 3"/>
          <p:cNvSpPr>
            <a:spLocks noGrp="1" noChangeArrowheads="1"/>
          </p:cNvSpPr>
          <p:nvPr>
            <p:ph type="body" idx="1"/>
          </p:nvPr>
        </p:nvSpPr>
        <p:spPr>
          <a:xfrm>
            <a:off x="944563" y="4860925"/>
            <a:ext cx="5208587" cy="4603750"/>
          </a:xfrm>
          <a:ln/>
        </p:spPr>
        <p:txBody>
          <a:bodyPr lIns="96163" tIns="48082" rIns="96163" bIns="48082"/>
          <a:lstStyle/>
          <a:p>
            <a:endParaRPr lang="de-DE"/>
          </a:p>
        </p:txBody>
      </p:sp>
    </p:spTree>
    <p:extLst>
      <p:ext uri="{BB962C8B-B14F-4D97-AF65-F5344CB8AC3E}">
        <p14:creationId xmlns:p14="http://schemas.microsoft.com/office/powerpoint/2010/main" val="34618171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lvl1pPr>
              <a:defRPr/>
            </a:lvl1pPr>
          </a:lstStyle>
          <a:p>
            <a:endParaRPr lang="de-DE"/>
          </a:p>
        </p:txBody>
      </p:sp>
      <p:sp>
        <p:nvSpPr>
          <p:cNvPr id="5" name="Fußzeilenplatzhalter 4"/>
          <p:cNvSpPr>
            <a:spLocks noGrp="1"/>
          </p:cNvSpPr>
          <p:nvPr>
            <p:ph type="ftr" sz="quarter" idx="11"/>
          </p:nvPr>
        </p:nvSpPr>
        <p:spPr/>
        <p:txBody>
          <a:bodyPr/>
          <a:lstStyle>
            <a:lvl1pPr>
              <a:defRPr/>
            </a:lvl1pPr>
          </a:lstStyle>
          <a:p>
            <a:r>
              <a:rPr lang="de-DE" smtClean="0"/>
              <a:t>WFHSS 2015  Lille/France</a:t>
            </a:r>
            <a:endParaRPr lang="de-DE"/>
          </a:p>
        </p:txBody>
      </p:sp>
      <p:sp>
        <p:nvSpPr>
          <p:cNvPr id="6" name="Foliennummernplatzhalter 5"/>
          <p:cNvSpPr>
            <a:spLocks noGrp="1"/>
          </p:cNvSpPr>
          <p:nvPr>
            <p:ph type="sldNum" sz="quarter" idx="12"/>
          </p:nvPr>
        </p:nvSpPr>
        <p:spPr/>
        <p:txBody>
          <a:bodyPr/>
          <a:lstStyle>
            <a:lvl1pPr>
              <a:defRPr/>
            </a:lvl1pPr>
          </a:lstStyle>
          <a:p>
            <a:fld id="{904178F9-FC37-485A-AE34-C3011E2FC8F9}" type="slidenum">
              <a:rPr lang="de-DE"/>
              <a:pPr/>
              <a:t>‹#›</a:t>
            </a:fld>
            <a:endParaRPr lang="de-DE"/>
          </a:p>
        </p:txBody>
      </p:sp>
    </p:spTree>
    <p:extLst>
      <p:ext uri="{BB962C8B-B14F-4D97-AF65-F5344CB8AC3E}">
        <p14:creationId xmlns:p14="http://schemas.microsoft.com/office/powerpoint/2010/main" val="35091264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endParaRPr lang="de-DE"/>
          </a:p>
        </p:txBody>
      </p:sp>
      <p:sp>
        <p:nvSpPr>
          <p:cNvPr id="5" name="Fußzeilenplatzhalter 4"/>
          <p:cNvSpPr>
            <a:spLocks noGrp="1"/>
          </p:cNvSpPr>
          <p:nvPr>
            <p:ph type="ftr" sz="quarter" idx="11"/>
          </p:nvPr>
        </p:nvSpPr>
        <p:spPr/>
        <p:txBody>
          <a:bodyPr/>
          <a:lstStyle>
            <a:lvl1pPr>
              <a:defRPr/>
            </a:lvl1pPr>
          </a:lstStyle>
          <a:p>
            <a:r>
              <a:rPr lang="de-DE" smtClean="0"/>
              <a:t>WFHSS 2015  Lille/France</a:t>
            </a:r>
            <a:endParaRPr lang="de-DE"/>
          </a:p>
        </p:txBody>
      </p:sp>
      <p:sp>
        <p:nvSpPr>
          <p:cNvPr id="6" name="Foliennummernplatzhalter 5"/>
          <p:cNvSpPr>
            <a:spLocks noGrp="1"/>
          </p:cNvSpPr>
          <p:nvPr>
            <p:ph type="sldNum" sz="quarter" idx="12"/>
          </p:nvPr>
        </p:nvSpPr>
        <p:spPr/>
        <p:txBody>
          <a:bodyPr/>
          <a:lstStyle>
            <a:lvl1pPr>
              <a:defRPr/>
            </a:lvl1pPr>
          </a:lstStyle>
          <a:p>
            <a:fld id="{40D86DF4-5262-46F0-92E1-7FB04C33FF0D}" type="slidenum">
              <a:rPr lang="de-DE"/>
              <a:pPr/>
              <a:t>‹#›</a:t>
            </a:fld>
            <a:endParaRPr lang="de-DE"/>
          </a:p>
        </p:txBody>
      </p:sp>
    </p:spTree>
    <p:extLst>
      <p:ext uri="{BB962C8B-B14F-4D97-AF65-F5344CB8AC3E}">
        <p14:creationId xmlns:p14="http://schemas.microsoft.com/office/powerpoint/2010/main" val="42222029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endParaRPr lang="de-DE"/>
          </a:p>
        </p:txBody>
      </p:sp>
      <p:sp>
        <p:nvSpPr>
          <p:cNvPr id="5" name="Fußzeilenplatzhalter 4"/>
          <p:cNvSpPr>
            <a:spLocks noGrp="1"/>
          </p:cNvSpPr>
          <p:nvPr>
            <p:ph type="ftr" sz="quarter" idx="11"/>
          </p:nvPr>
        </p:nvSpPr>
        <p:spPr/>
        <p:txBody>
          <a:bodyPr/>
          <a:lstStyle>
            <a:lvl1pPr>
              <a:defRPr/>
            </a:lvl1pPr>
          </a:lstStyle>
          <a:p>
            <a:r>
              <a:rPr lang="de-DE" smtClean="0"/>
              <a:t>WFHSS 2015  Lille/France</a:t>
            </a:r>
            <a:endParaRPr lang="de-DE"/>
          </a:p>
        </p:txBody>
      </p:sp>
      <p:sp>
        <p:nvSpPr>
          <p:cNvPr id="6" name="Foliennummernplatzhalter 5"/>
          <p:cNvSpPr>
            <a:spLocks noGrp="1"/>
          </p:cNvSpPr>
          <p:nvPr>
            <p:ph type="sldNum" sz="quarter" idx="12"/>
          </p:nvPr>
        </p:nvSpPr>
        <p:spPr/>
        <p:txBody>
          <a:bodyPr/>
          <a:lstStyle>
            <a:lvl1pPr>
              <a:defRPr/>
            </a:lvl1pPr>
          </a:lstStyle>
          <a:p>
            <a:fld id="{3C9C1482-CCBA-4AD2-917D-DB96EDE3DB56}" type="slidenum">
              <a:rPr lang="de-DE"/>
              <a:pPr/>
              <a:t>‹#›</a:t>
            </a:fld>
            <a:endParaRPr lang="de-DE"/>
          </a:p>
        </p:txBody>
      </p:sp>
    </p:spTree>
    <p:extLst>
      <p:ext uri="{BB962C8B-B14F-4D97-AF65-F5344CB8AC3E}">
        <p14:creationId xmlns:p14="http://schemas.microsoft.com/office/powerpoint/2010/main" val="7850929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Inhalt">
    <p:spTree>
      <p:nvGrpSpPr>
        <p:cNvPr id="1" name=""/>
        <p:cNvGrpSpPr/>
        <p:nvPr/>
      </p:nvGrpSpPr>
      <p:grpSpPr>
        <a:xfrm>
          <a:off x="0" y="0"/>
          <a:ext cx="0" cy="0"/>
          <a:chOff x="0" y="0"/>
          <a:chExt cx="0" cy="0"/>
        </a:xfrm>
      </p:grpSpPr>
      <p:sp>
        <p:nvSpPr>
          <p:cNvPr id="2" name="Inhaltsplatzhalter 1"/>
          <p:cNvSpPr>
            <a:spLocks noGrp="1"/>
          </p:cNvSpPr>
          <p:nvPr>
            <p:ph/>
          </p:nvPr>
        </p:nvSpPr>
        <p:spPr>
          <a:xfrm>
            <a:off x="457200" y="274638"/>
            <a:ext cx="8229600" cy="5851525"/>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3" name="Datumsplatzhalter 2"/>
          <p:cNvSpPr>
            <a:spLocks noGrp="1"/>
          </p:cNvSpPr>
          <p:nvPr>
            <p:ph type="dt" sz="half" idx="10"/>
          </p:nvPr>
        </p:nvSpPr>
        <p:spPr>
          <a:xfrm>
            <a:off x="457200" y="6245225"/>
            <a:ext cx="2133600" cy="476250"/>
          </a:xfrm>
        </p:spPr>
        <p:txBody>
          <a:bodyPr/>
          <a:lstStyle>
            <a:lvl1pPr>
              <a:defRPr/>
            </a:lvl1pPr>
          </a:lstStyle>
          <a:p>
            <a:endParaRPr lang="de-DE"/>
          </a:p>
        </p:txBody>
      </p:sp>
      <p:sp>
        <p:nvSpPr>
          <p:cNvPr id="4" name="Fußzeilenplatzhalter 3"/>
          <p:cNvSpPr>
            <a:spLocks noGrp="1"/>
          </p:cNvSpPr>
          <p:nvPr>
            <p:ph type="ftr" sz="quarter" idx="11"/>
          </p:nvPr>
        </p:nvSpPr>
        <p:spPr>
          <a:xfrm>
            <a:off x="3124200" y="6245225"/>
            <a:ext cx="2895600" cy="476250"/>
          </a:xfrm>
        </p:spPr>
        <p:txBody>
          <a:bodyPr/>
          <a:lstStyle>
            <a:lvl1pPr>
              <a:defRPr/>
            </a:lvl1pPr>
          </a:lstStyle>
          <a:p>
            <a:r>
              <a:rPr lang="de-DE" smtClean="0"/>
              <a:t>WFHSS 2015  Lille/France</a:t>
            </a:r>
            <a:endParaRPr lang="de-DE"/>
          </a:p>
        </p:txBody>
      </p:sp>
      <p:sp>
        <p:nvSpPr>
          <p:cNvPr id="5" name="Foliennummernplatzhalter 4"/>
          <p:cNvSpPr>
            <a:spLocks noGrp="1"/>
          </p:cNvSpPr>
          <p:nvPr>
            <p:ph type="sldNum" sz="quarter" idx="12"/>
          </p:nvPr>
        </p:nvSpPr>
        <p:spPr>
          <a:xfrm>
            <a:off x="6553200" y="6245225"/>
            <a:ext cx="2133600" cy="476250"/>
          </a:xfrm>
        </p:spPr>
        <p:txBody>
          <a:bodyPr/>
          <a:lstStyle>
            <a:lvl1pPr>
              <a:defRPr/>
            </a:lvl1pPr>
          </a:lstStyle>
          <a:p>
            <a:fld id="{B093ADBF-51D9-44B2-BE84-2586FD85370E}" type="slidenum">
              <a:rPr lang="de-DE"/>
              <a:pPr/>
              <a:t>‹#›</a:t>
            </a:fld>
            <a:endParaRPr lang="de-DE"/>
          </a:p>
        </p:txBody>
      </p:sp>
    </p:spTree>
    <p:extLst>
      <p:ext uri="{BB962C8B-B14F-4D97-AF65-F5344CB8AC3E}">
        <p14:creationId xmlns:p14="http://schemas.microsoft.com/office/powerpoint/2010/main" val="37502455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reserve="1">
  <p:cSld name="Titel, ClipArt und Tex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p>
            <a:r>
              <a:rPr lang="de-DE" smtClean="0"/>
              <a:t>Titelmasterformat durch Klicken bearbeiten</a:t>
            </a:r>
            <a:endParaRPr lang="de-DE"/>
          </a:p>
        </p:txBody>
      </p:sp>
      <p:sp>
        <p:nvSpPr>
          <p:cNvPr id="3" name="ClipArt-Platzhalter 2"/>
          <p:cNvSpPr>
            <a:spLocks noGrp="1"/>
          </p:cNvSpPr>
          <p:nvPr>
            <p:ph type="clipArt" sz="half" idx="1"/>
          </p:nvPr>
        </p:nvSpPr>
        <p:spPr>
          <a:xfrm>
            <a:off x="457200" y="1600200"/>
            <a:ext cx="4038600" cy="4525963"/>
          </a:xfrm>
        </p:spPr>
        <p:txBody>
          <a:bodyPr/>
          <a:lstStyle/>
          <a:p>
            <a:endParaRPr lang="de-DE"/>
          </a:p>
        </p:txBody>
      </p:sp>
      <p:sp>
        <p:nvSpPr>
          <p:cNvPr id="4" name="Textplatzhalter 3"/>
          <p:cNvSpPr>
            <a:spLocks noGrp="1"/>
          </p:cNvSpPr>
          <p:nvPr>
            <p:ph type="body" sz="half" idx="2"/>
          </p:nvPr>
        </p:nvSpPr>
        <p:spPr>
          <a:xfrm>
            <a:off x="4648200" y="1600200"/>
            <a:ext cx="4038600" cy="4525963"/>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a:xfrm>
            <a:off x="457200" y="6245225"/>
            <a:ext cx="2133600" cy="476250"/>
          </a:xfrm>
        </p:spPr>
        <p:txBody>
          <a:bodyPr/>
          <a:lstStyle>
            <a:lvl1pPr>
              <a:defRPr/>
            </a:lvl1pPr>
          </a:lstStyle>
          <a:p>
            <a:endParaRPr lang="de-DE"/>
          </a:p>
        </p:txBody>
      </p:sp>
      <p:sp>
        <p:nvSpPr>
          <p:cNvPr id="6" name="Fußzeilenplatzhalter 5"/>
          <p:cNvSpPr>
            <a:spLocks noGrp="1"/>
          </p:cNvSpPr>
          <p:nvPr>
            <p:ph type="ftr" sz="quarter" idx="11"/>
          </p:nvPr>
        </p:nvSpPr>
        <p:spPr>
          <a:xfrm>
            <a:off x="3124200" y="6245225"/>
            <a:ext cx="2895600" cy="476250"/>
          </a:xfrm>
        </p:spPr>
        <p:txBody>
          <a:bodyPr/>
          <a:lstStyle>
            <a:lvl1pPr>
              <a:defRPr/>
            </a:lvl1pPr>
          </a:lstStyle>
          <a:p>
            <a:r>
              <a:rPr lang="de-DE" smtClean="0"/>
              <a:t>WFHSS 2015  Lille/France</a:t>
            </a:r>
            <a:endParaRPr lang="de-DE"/>
          </a:p>
        </p:txBody>
      </p:sp>
      <p:sp>
        <p:nvSpPr>
          <p:cNvPr id="7" name="Foliennummernplatzhalter 6"/>
          <p:cNvSpPr>
            <a:spLocks noGrp="1"/>
          </p:cNvSpPr>
          <p:nvPr>
            <p:ph type="sldNum" sz="quarter" idx="12"/>
          </p:nvPr>
        </p:nvSpPr>
        <p:spPr>
          <a:xfrm>
            <a:off x="6553200" y="6245225"/>
            <a:ext cx="2133600" cy="476250"/>
          </a:xfrm>
        </p:spPr>
        <p:txBody>
          <a:bodyPr/>
          <a:lstStyle>
            <a:lvl1pPr>
              <a:defRPr/>
            </a:lvl1pPr>
          </a:lstStyle>
          <a:p>
            <a:fld id="{90D90098-1B33-42FF-8A8A-06493F71AE92}" type="slidenum">
              <a:rPr lang="de-DE"/>
              <a:pPr/>
              <a:t>‹#›</a:t>
            </a:fld>
            <a:endParaRPr lang="de-DE"/>
          </a:p>
        </p:txBody>
      </p:sp>
    </p:spTree>
    <p:extLst>
      <p:ext uri="{BB962C8B-B14F-4D97-AF65-F5344CB8AC3E}">
        <p14:creationId xmlns:p14="http://schemas.microsoft.com/office/powerpoint/2010/main" val="34646873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endParaRPr lang="de-DE"/>
          </a:p>
        </p:txBody>
      </p:sp>
      <p:sp>
        <p:nvSpPr>
          <p:cNvPr id="5" name="Fußzeilenplatzhalter 4"/>
          <p:cNvSpPr>
            <a:spLocks noGrp="1"/>
          </p:cNvSpPr>
          <p:nvPr>
            <p:ph type="ftr" sz="quarter" idx="11"/>
          </p:nvPr>
        </p:nvSpPr>
        <p:spPr/>
        <p:txBody>
          <a:bodyPr/>
          <a:lstStyle>
            <a:lvl1pPr>
              <a:defRPr/>
            </a:lvl1pPr>
          </a:lstStyle>
          <a:p>
            <a:r>
              <a:rPr lang="de-DE" smtClean="0"/>
              <a:t>WFHSS 2015  Lille/France</a:t>
            </a:r>
            <a:endParaRPr lang="de-DE"/>
          </a:p>
        </p:txBody>
      </p:sp>
      <p:sp>
        <p:nvSpPr>
          <p:cNvPr id="6" name="Foliennummernplatzhalter 5"/>
          <p:cNvSpPr>
            <a:spLocks noGrp="1"/>
          </p:cNvSpPr>
          <p:nvPr>
            <p:ph type="sldNum" sz="quarter" idx="12"/>
          </p:nvPr>
        </p:nvSpPr>
        <p:spPr/>
        <p:txBody>
          <a:bodyPr/>
          <a:lstStyle>
            <a:lvl1pPr>
              <a:defRPr/>
            </a:lvl1pPr>
          </a:lstStyle>
          <a:p>
            <a:fld id="{37FCB732-003D-42ED-8CF8-4E57A3F0B42B}" type="slidenum">
              <a:rPr lang="de-DE"/>
              <a:pPr/>
              <a:t>‹#›</a:t>
            </a:fld>
            <a:endParaRPr lang="de-DE"/>
          </a:p>
        </p:txBody>
      </p:sp>
    </p:spTree>
    <p:extLst>
      <p:ext uri="{BB962C8B-B14F-4D97-AF65-F5344CB8AC3E}">
        <p14:creationId xmlns:p14="http://schemas.microsoft.com/office/powerpoint/2010/main" val="23477376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
        <p:nvSpPr>
          <p:cNvPr id="4" name="Datumsplatzhalter 3"/>
          <p:cNvSpPr>
            <a:spLocks noGrp="1"/>
          </p:cNvSpPr>
          <p:nvPr>
            <p:ph type="dt" sz="half" idx="10"/>
          </p:nvPr>
        </p:nvSpPr>
        <p:spPr/>
        <p:txBody>
          <a:bodyPr/>
          <a:lstStyle>
            <a:lvl1pPr>
              <a:defRPr/>
            </a:lvl1pPr>
          </a:lstStyle>
          <a:p>
            <a:endParaRPr lang="de-DE"/>
          </a:p>
        </p:txBody>
      </p:sp>
      <p:sp>
        <p:nvSpPr>
          <p:cNvPr id="5" name="Fußzeilenplatzhalter 4"/>
          <p:cNvSpPr>
            <a:spLocks noGrp="1"/>
          </p:cNvSpPr>
          <p:nvPr>
            <p:ph type="ftr" sz="quarter" idx="11"/>
          </p:nvPr>
        </p:nvSpPr>
        <p:spPr/>
        <p:txBody>
          <a:bodyPr/>
          <a:lstStyle>
            <a:lvl1pPr>
              <a:defRPr/>
            </a:lvl1pPr>
          </a:lstStyle>
          <a:p>
            <a:r>
              <a:rPr lang="de-DE" smtClean="0"/>
              <a:t>WFHSS 2015  Lille/France</a:t>
            </a:r>
            <a:endParaRPr lang="de-DE"/>
          </a:p>
        </p:txBody>
      </p:sp>
      <p:sp>
        <p:nvSpPr>
          <p:cNvPr id="6" name="Foliennummernplatzhalter 5"/>
          <p:cNvSpPr>
            <a:spLocks noGrp="1"/>
          </p:cNvSpPr>
          <p:nvPr>
            <p:ph type="sldNum" sz="quarter" idx="12"/>
          </p:nvPr>
        </p:nvSpPr>
        <p:spPr/>
        <p:txBody>
          <a:bodyPr/>
          <a:lstStyle>
            <a:lvl1pPr>
              <a:defRPr/>
            </a:lvl1pPr>
          </a:lstStyle>
          <a:p>
            <a:fld id="{E6EA873F-2E1B-40AF-B87E-5EB00FCDC7BE}" type="slidenum">
              <a:rPr lang="de-DE"/>
              <a:pPr/>
              <a:t>‹#›</a:t>
            </a:fld>
            <a:endParaRPr lang="de-DE"/>
          </a:p>
        </p:txBody>
      </p:sp>
    </p:spTree>
    <p:extLst>
      <p:ext uri="{BB962C8B-B14F-4D97-AF65-F5344CB8AC3E}">
        <p14:creationId xmlns:p14="http://schemas.microsoft.com/office/powerpoint/2010/main" val="2711761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lvl1pPr>
              <a:defRPr/>
            </a:lvl1pPr>
          </a:lstStyle>
          <a:p>
            <a:endParaRPr lang="de-DE"/>
          </a:p>
        </p:txBody>
      </p:sp>
      <p:sp>
        <p:nvSpPr>
          <p:cNvPr id="6" name="Fußzeilenplatzhalter 5"/>
          <p:cNvSpPr>
            <a:spLocks noGrp="1"/>
          </p:cNvSpPr>
          <p:nvPr>
            <p:ph type="ftr" sz="quarter" idx="11"/>
          </p:nvPr>
        </p:nvSpPr>
        <p:spPr/>
        <p:txBody>
          <a:bodyPr/>
          <a:lstStyle>
            <a:lvl1pPr>
              <a:defRPr/>
            </a:lvl1pPr>
          </a:lstStyle>
          <a:p>
            <a:r>
              <a:rPr lang="de-DE" smtClean="0"/>
              <a:t>WFHSS 2015  Lille/France</a:t>
            </a:r>
            <a:endParaRPr lang="de-DE"/>
          </a:p>
        </p:txBody>
      </p:sp>
      <p:sp>
        <p:nvSpPr>
          <p:cNvPr id="7" name="Foliennummernplatzhalter 6"/>
          <p:cNvSpPr>
            <a:spLocks noGrp="1"/>
          </p:cNvSpPr>
          <p:nvPr>
            <p:ph type="sldNum" sz="quarter" idx="12"/>
          </p:nvPr>
        </p:nvSpPr>
        <p:spPr/>
        <p:txBody>
          <a:bodyPr/>
          <a:lstStyle>
            <a:lvl1pPr>
              <a:defRPr/>
            </a:lvl1pPr>
          </a:lstStyle>
          <a:p>
            <a:fld id="{058388AD-8B38-491C-B587-1139BF91AB32}" type="slidenum">
              <a:rPr lang="de-DE"/>
              <a:pPr/>
              <a:t>‹#›</a:t>
            </a:fld>
            <a:endParaRPr lang="de-DE"/>
          </a:p>
        </p:txBody>
      </p:sp>
    </p:spTree>
    <p:extLst>
      <p:ext uri="{BB962C8B-B14F-4D97-AF65-F5344CB8AC3E}">
        <p14:creationId xmlns:p14="http://schemas.microsoft.com/office/powerpoint/2010/main" val="3132561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lvl1pPr>
              <a:defRPr/>
            </a:lvl1pPr>
          </a:lstStyle>
          <a:p>
            <a:endParaRPr lang="de-DE"/>
          </a:p>
        </p:txBody>
      </p:sp>
      <p:sp>
        <p:nvSpPr>
          <p:cNvPr id="8" name="Fußzeilenplatzhalter 7"/>
          <p:cNvSpPr>
            <a:spLocks noGrp="1"/>
          </p:cNvSpPr>
          <p:nvPr>
            <p:ph type="ftr" sz="quarter" idx="11"/>
          </p:nvPr>
        </p:nvSpPr>
        <p:spPr/>
        <p:txBody>
          <a:bodyPr/>
          <a:lstStyle>
            <a:lvl1pPr>
              <a:defRPr/>
            </a:lvl1pPr>
          </a:lstStyle>
          <a:p>
            <a:r>
              <a:rPr lang="de-DE" smtClean="0"/>
              <a:t>WFHSS 2015  Lille/France</a:t>
            </a:r>
            <a:endParaRPr lang="de-DE"/>
          </a:p>
        </p:txBody>
      </p:sp>
      <p:sp>
        <p:nvSpPr>
          <p:cNvPr id="9" name="Foliennummernplatzhalter 8"/>
          <p:cNvSpPr>
            <a:spLocks noGrp="1"/>
          </p:cNvSpPr>
          <p:nvPr>
            <p:ph type="sldNum" sz="quarter" idx="12"/>
          </p:nvPr>
        </p:nvSpPr>
        <p:spPr/>
        <p:txBody>
          <a:bodyPr/>
          <a:lstStyle>
            <a:lvl1pPr>
              <a:defRPr/>
            </a:lvl1pPr>
          </a:lstStyle>
          <a:p>
            <a:fld id="{06F36DC9-54BD-4FC1-BA7A-90B06D5AF73C}" type="slidenum">
              <a:rPr lang="de-DE"/>
              <a:pPr/>
              <a:t>‹#›</a:t>
            </a:fld>
            <a:endParaRPr lang="de-DE"/>
          </a:p>
        </p:txBody>
      </p:sp>
    </p:spTree>
    <p:extLst>
      <p:ext uri="{BB962C8B-B14F-4D97-AF65-F5344CB8AC3E}">
        <p14:creationId xmlns:p14="http://schemas.microsoft.com/office/powerpoint/2010/main" val="20648086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lvl1pPr>
              <a:defRPr/>
            </a:lvl1pPr>
          </a:lstStyle>
          <a:p>
            <a:endParaRPr lang="de-DE"/>
          </a:p>
        </p:txBody>
      </p:sp>
      <p:sp>
        <p:nvSpPr>
          <p:cNvPr id="4" name="Fußzeilenplatzhalter 3"/>
          <p:cNvSpPr>
            <a:spLocks noGrp="1"/>
          </p:cNvSpPr>
          <p:nvPr>
            <p:ph type="ftr" sz="quarter" idx="11"/>
          </p:nvPr>
        </p:nvSpPr>
        <p:spPr/>
        <p:txBody>
          <a:bodyPr/>
          <a:lstStyle>
            <a:lvl1pPr>
              <a:defRPr/>
            </a:lvl1pPr>
          </a:lstStyle>
          <a:p>
            <a:r>
              <a:rPr lang="de-DE" smtClean="0"/>
              <a:t>WFHSS 2015  Lille/France</a:t>
            </a:r>
            <a:endParaRPr lang="de-DE"/>
          </a:p>
        </p:txBody>
      </p:sp>
      <p:sp>
        <p:nvSpPr>
          <p:cNvPr id="5" name="Foliennummernplatzhalter 4"/>
          <p:cNvSpPr>
            <a:spLocks noGrp="1"/>
          </p:cNvSpPr>
          <p:nvPr>
            <p:ph type="sldNum" sz="quarter" idx="12"/>
          </p:nvPr>
        </p:nvSpPr>
        <p:spPr/>
        <p:txBody>
          <a:bodyPr/>
          <a:lstStyle>
            <a:lvl1pPr>
              <a:defRPr/>
            </a:lvl1pPr>
          </a:lstStyle>
          <a:p>
            <a:fld id="{20025F6D-B1A9-42C5-80C3-00BB35B99692}" type="slidenum">
              <a:rPr lang="de-DE"/>
              <a:pPr/>
              <a:t>‹#›</a:t>
            </a:fld>
            <a:endParaRPr lang="de-DE"/>
          </a:p>
        </p:txBody>
      </p:sp>
    </p:spTree>
    <p:extLst>
      <p:ext uri="{BB962C8B-B14F-4D97-AF65-F5344CB8AC3E}">
        <p14:creationId xmlns:p14="http://schemas.microsoft.com/office/powerpoint/2010/main" val="1242131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lvl1pPr>
              <a:defRPr/>
            </a:lvl1pPr>
          </a:lstStyle>
          <a:p>
            <a:endParaRPr lang="de-DE"/>
          </a:p>
        </p:txBody>
      </p:sp>
      <p:sp>
        <p:nvSpPr>
          <p:cNvPr id="3" name="Fußzeilenplatzhalter 2"/>
          <p:cNvSpPr>
            <a:spLocks noGrp="1"/>
          </p:cNvSpPr>
          <p:nvPr>
            <p:ph type="ftr" sz="quarter" idx="11"/>
          </p:nvPr>
        </p:nvSpPr>
        <p:spPr/>
        <p:txBody>
          <a:bodyPr/>
          <a:lstStyle>
            <a:lvl1pPr>
              <a:defRPr/>
            </a:lvl1pPr>
          </a:lstStyle>
          <a:p>
            <a:r>
              <a:rPr lang="de-DE" smtClean="0"/>
              <a:t>WFHSS 2015  Lille/France</a:t>
            </a:r>
            <a:endParaRPr lang="de-DE"/>
          </a:p>
        </p:txBody>
      </p:sp>
      <p:sp>
        <p:nvSpPr>
          <p:cNvPr id="4" name="Foliennummernplatzhalter 3"/>
          <p:cNvSpPr>
            <a:spLocks noGrp="1"/>
          </p:cNvSpPr>
          <p:nvPr>
            <p:ph type="sldNum" sz="quarter" idx="12"/>
          </p:nvPr>
        </p:nvSpPr>
        <p:spPr/>
        <p:txBody>
          <a:bodyPr/>
          <a:lstStyle>
            <a:lvl1pPr>
              <a:defRPr/>
            </a:lvl1pPr>
          </a:lstStyle>
          <a:p>
            <a:fld id="{7842162A-1280-4DB1-9B22-4C3EBBDAACB0}" type="slidenum">
              <a:rPr lang="de-DE"/>
              <a:pPr/>
              <a:t>‹#›</a:t>
            </a:fld>
            <a:endParaRPr lang="de-DE"/>
          </a:p>
        </p:txBody>
      </p:sp>
    </p:spTree>
    <p:extLst>
      <p:ext uri="{BB962C8B-B14F-4D97-AF65-F5344CB8AC3E}">
        <p14:creationId xmlns:p14="http://schemas.microsoft.com/office/powerpoint/2010/main" val="37057010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lvl1pPr>
              <a:defRPr/>
            </a:lvl1pPr>
          </a:lstStyle>
          <a:p>
            <a:endParaRPr lang="de-DE"/>
          </a:p>
        </p:txBody>
      </p:sp>
      <p:sp>
        <p:nvSpPr>
          <p:cNvPr id="6" name="Fußzeilenplatzhalter 5"/>
          <p:cNvSpPr>
            <a:spLocks noGrp="1"/>
          </p:cNvSpPr>
          <p:nvPr>
            <p:ph type="ftr" sz="quarter" idx="11"/>
          </p:nvPr>
        </p:nvSpPr>
        <p:spPr/>
        <p:txBody>
          <a:bodyPr/>
          <a:lstStyle>
            <a:lvl1pPr>
              <a:defRPr/>
            </a:lvl1pPr>
          </a:lstStyle>
          <a:p>
            <a:r>
              <a:rPr lang="de-DE" smtClean="0"/>
              <a:t>WFHSS 2015  Lille/France</a:t>
            </a:r>
            <a:endParaRPr lang="de-DE"/>
          </a:p>
        </p:txBody>
      </p:sp>
      <p:sp>
        <p:nvSpPr>
          <p:cNvPr id="7" name="Foliennummernplatzhalter 6"/>
          <p:cNvSpPr>
            <a:spLocks noGrp="1"/>
          </p:cNvSpPr>
          <p:nvPr>
            <p:ph type="sldNum" sz="quarter" idx="12"/>
          </p:nvPr>
        </p:nvSpPr>
        <p:spPr/>
        <p:txBody>
          <a:bodyPr/>
          <a:lstStyle>
            <a:lvl1pPr>
              <a:defRPr/>
            </a:lvl1pPr>
          </a:lstStyle>
          <a:p>
            <a:fld id="{1456FFDE-617A-48AB-86C1-EA887391D058}" type="slidenum">
              <a:rPr lang="de-DE"/>
              <a:pPr/>
              <a:t>‹#›</a:t>
            </a:fld>
            <a:endParaRPr lang="de-DE"/>
          </a:p>
        </p:txBody>
      </p:sp>
    </p:spTree>
    <p:extLst>
      <p:ext uri="{BB962C8B-B14F-4D97-AF65-F5344CB8AC3E}">
        <p14:creationId xmlns:p14="http://schemas.microsoft.com/office/powerpoint/2010/main" val="12624879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lvl1pPr>
              <a:defRPr/>
            </a:lvl1pPr>
          </a:lstStyle>
          <a:p>
            <a:endParaRPr lang="de-DE"/>
          </a:p>
        </p:txBody>
      </p:sp>
      <p:sp>
        <p:nvSpPr>
          <p:cNvPr id="6" name="Fußzeilenplatzhalter 5"/>
          <p:cNvSpPr>
            <a:spLocks noGrp="1"/>
          </p:cNvSpPr>
          <p:nvPr>
            <p:ph type="ftr" sz="quarter" idx="11"/>
          </p:nvPr>
        </p:nvSpPr>
        <p:spPr/>
        <p:txBody>
          <a:bodyPr/>
          <a:lstStyle>
            <a:lvl1pPr>
              <a:defRPr/>
            </a:lvl1pPr>
          </a:lstStyle>
          <a:p>
            <a:r>
              <a:rPr lang="de-DE" smtClean="0"/>
              <a:t>WFHSS 2015  Lille/France</a:t>
            </a:r>
            <a:endParaRPr lang="de-DE"/>
          </a:p>
        </p:txBody>
      </p:sp>
      <p:sp>
        <p:nvSpPr>
          <p:cNvPr id="7" name="Foliennummernplatzhalter 6"/>
          <p:cNvSpPr>
            <a:spLocks noGrp="1"/>
          </p:cNvSpPr>
          <p:nvPr>
            <p:ph type="sldNum" sz="quarter" idx="12"/>
          </p:nvPr>
        </p:nvSpPr>
        <p:spPr/>
        <p:txBody>
          <a:bodyPr/>
          <a:lstStyle>
            <a:lvl1pPr>
              <a:defRPr/>
            </a:lvl1pPr>
          </a:lstStyle>
          <a:p>
            <a:fld id="{2E13BBC8-143D-41BA-B092-5C53E6117F23}" type="slidenum">
              <a:rPr lang="de-DE"/>
              <a:pPr/>
              <a:t>‹#›</a:t>
            </a:fld>
            <a:endParaRPr lang="de-DE"/>
          </a:p>
        </p:txBody>
      </p:sp>
    </p:spTree>
    <p:extLst>
      <p:ext uri="{BB962C8B-B14F-4D97-AF65-F5344CB8AC3E}">
        <p14:creationId xmlns:p14="http://schemas.microsoft.com/office/powerpoint/2010/main" val="32626206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de-DE" smtClean="0"/>
              <a:t>Titelmasterformat durch Klicken bearbeiten</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de-DE"/>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r>
              <a:rPr lang="de-DE" smtClean="0"/>
              <a:t>WFHSS 2015  Lille/France</a:t>
            </a:r>
            <a:endParaRPr lang="de-DE"/>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107E9C8E-06D6-4C2F-8616-60B124326166}" type="slidenum">
              <a:rPr lang="de-DE"/>
              <a:pPr/>
              <a:t>‹#›</a:t>
            </a:fld>
            <a:endParaRPr lang="de-DE"/>
          </a:p>
        </p:txBody>
      </p:sp>
      <p:pic>
        <p:nvPicPr>
          <p:cNvPr id="1031" name="Picture 7" descr="SMP-Logo2"/>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rot="21600000">
            <a:off x="7050088" y="6213475"/>
            <a:ext cx="1339850" cy="411163"/>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3.xml.rels><?xml version="1.0" encoding="UTF-8" standalone="yes"?>
<Relationships xmlns="http://schemas.openxmlformats.org/package/2006/relationships"><Relationship Id="rId2" Type="http://schemas.openxmlformats.org/officeDocument/2006/relationships/hyperlink" Target="http://www.iso.org/iso/rss.xml?csnumber=44954&amp;rss=detail"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hyperlink" Target="https://en.wikipedia.org/wiki/D-value_(microbiology)#cite_note-1" TargetMode="External"/><Relationship Id="rId3" Type="http://schemas.openxmlformats.org/officeDocument/2006/relationships/hyperlink" Target="https://en.wikipedia.org/wiki/Microorganisms" TargetMode="External"/><Relationship Id="rId7" Type="http://schemas.openxmlformats.org/officeDocument/2006/relationships/hyperlink" Target="https://en.wikipedia.org/wiki/Disinfectant" TargetMode="External"/><Relationship Id="rId2" Type="http://schemas.openxmlformats.org/officeDocument/2006/relationships/hyperlink" Target="https://en.wikipedia.org/wiki/Microbiology" TargetMode="External"/><Relationship Id="rId1" Type="http://schemas.openxmlformats.org/officeDocument/2006/relationships/slideLayout" Target="../slideLayouts/slideLayout2.xml"/><Relationship Id="rId6" Type="http://schemas.openxmlformats.org/officeDocument/2006/relationships/hyperlink" Target="https://en.wikipedia.org/wiki/Fahrenheit" TargetMode="External"/><Relationship Id="rId5" Type="http://schemas.openxmlformats.org/officeDocument/2006/relationships/hyperlink" Target="https://en.wikipedia.org/wiki/Sterilization_(microbiology)" TargetMode="External"/><Relationship Id="rId4" Type="http://schemas.openxmlformats.org/officeDocument/2006/relationships/hyperlink" Target="https://en.wikipedia.org/wiki/Thermal_death_time"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4"/>
          <p:cNvSpPr>
            <a:spLocks noGrp="1"/>
          </p:cNvSpPr>
          <p:nvPr>
            <p:ph type="ftr" sz="quarter" idx="11"/>
          </p:nvPr>
        </p:nvSpPr>
        <p:spPr/>
        <p:txBody>
          <a:bodyPr/>
          <a:lstStyle/>
          <a:p>
            <a:r>
              <a:rPr lang="de-DE" smtClean="0"/>
              <a:t>WFHSS 2015  Lille/France</a:t>
            </a:r>
            <a:endParaRPr lang="de-DE"/>
          </a:p>
        </p:txBody>
      </p:sp>
      <p:sp>
        <p:nvSpPr>
          <p:cNvPr id="3074" name="Rectangle 2"/>
          <p:cNvSpPr>
            <a:spLocks noGrp="1" noChangeArrowheads="1"/>
          </p:cNvSpPr>
          <p:nvPr>
            <p:ph type="title"/>
          </p:nvPr>
        </p:nvSpPr>
        <p:spPr>
          <a:xfrm>
            <a:off x="266700" y="1347788"/>
            <a:ext cx="8610600" cy="3810000"/>
          </a:xfrm>
          <a:noFill/>
          <a:ln/>
        </p:spPr>
        <p:txBody>
          <a:bodyPr lIns="92075" tIns="46038" rIns="92075" bIns="46038"/>
          <a:lstStyle/>
          <a:p>
            <a:r>
              <a:rPr lang="en-US" sz="2800" b="1" dirty="0"/>
              <a:t>Validation of </a:t>
            </a:r>
            <a:r>
              <a:rPr lang="en-US" sz="2800" b="1" dirty="0" err="1" smtClean="0"/>
              <a:t>hydrogene</a:t>
            </a:r>
            <a:r>
              <a:rPr lang="en-US" sz="2800" b="1" dirty="0" smtClean="0"/>
              <a:t> peroxide </a:t>
            </a:r>
            <a:r>
              <a:rPr lang="en-US" sz="2800" b="1" dirty="0"/>
              <a:t>Sterilizers </a:t>
            </a:r>
            <a:r>
              <a:rPr lang="en-US" sz="2800" b="1" dirty="0" smtClean="0"/>
              <a:t/>
            </a:r>
            <a:br>
              <a:rPr lang="en-US" sz="2800" b="1" dirty="0" smtClean="0"/>
            </a:br>
            <a:r>
              <a:rPr lang="en-US" sz="2800" b="1" dirty="0" smtClean="0"/>
              <a:t>following </a:t>
            </a:r>
            <a:r>
              <a:rPr lang="en-US" sz="2800" b="1" dirty="0"/>
              <a:t>ISO </a:t>
            </a:r>
            <a:r>
              <a:rPr lang="en-US" sz="2800" b="1" dirty="0" smtClean="0"/>
              <a:t>14937</a:t>
            </a:r>
            <a:br>
              <a:rPr lang="en-US" sz="2800" b="1" dirty="0" smtClean="0"/>
            </a:br>
            <a:r>
              <a:rPr lang="en-US" sz="2800" b="1" dirty="0"/>
              <a:t/>
            </a:r>
            <a:br>
              <a:rPr lang="en-US" sz="2800" b="1" dirty="0"/>
            </a:br>
            <a:r>
              <a:rPr lang="de-DE" sz="2400" b="1" dirty="0" smtClean="0"/>
              <a:t/>
            </a:r>
            <a:br>
              <a:rPr lang="de-DE" sz="2400" b="1" dirty="0" smtClean="0"/>
            </a:br>
            <a:r>
              <a:rPr lang="de-DE" sz="2400" b="1" dirty="0"/>
              <a:t/>
            </a:r>
            <a:br>
              <a:rPr lang="de-DE" sz="2400" b="1" dirty="0"/>
            </a:br>
            <a:r>
              <a:rPr lang="de-DE" sz="1400" b="1" dirty="0">
                <a:solidFill>
                  <a:schemeClr val="tx1"/>
                </a:solidFill>
                <a:effectLst>
                  <a:outerShdw blurRad="38100" dist="38100" dir="2700000" algn="tl">
                    <a:srgbClr val="C0C0C0"/>
                  </a:outerShdw>
                </a:effectLst>
              </a:rPr>
              <a:t>Klaus </a:t>
            </a:r>
            <a:r>
              <a:rPr lang="de-DE" sz="1400" b="1" dirty="0" smtClean="0">
                <a:solidFill>
                  <a:schemeClr val="tx1"/>
                </a:solidFill>
                <a:effectLst>
                  <a:outerShdw blurRad="38100" dist="38100" dir="2700000" algn="tl">
                    <a:srgbClr val="C0C0C0"/>
                  </a:outerShdw>
                </a:effectLst>
              </a:rPr>
              <a:t>Roth</a:t>
            </a:r>
            <a:br>
              <a:rPr lang="de-DE" sz="1400" b="1" dirty="0" smtClean="0">
                <a:solidFill>
                  <a:schemeClr val="tx1"/>
                </a:solidFill>
                <a:effectLst>
                  <a:outerShdw blurRad="38100" dist="38100" dir="2700000" algn="tl">
                    <a:srgbClr val="C0C0C0"/>
                  </a:outerShdw>
                </a:effectLst>
              </a:rPr>
            </a:br>
            <a:r>
              <a:rPr lang="de-DE" sz="1400" b="1" dirty="0">
                <a:solidFill>
                  <a:schemeClr val="tx1"/>
                </a:solidFill>
                <a:effectLst>
                  <a:outerShdw blurRad="38100" dist="38100" dir="2700000" algn="tl">
                    <a:srgbClr val="C0C0C0"/>
                  </a:outerShdw>
                </a:effectLst>
              </a:rPr>
              <a:t/>
            </a:r>
            <a:br>
              <a:rPr lang="de-DE" sz="1400" b="1" dirty="0">
                <a:solidFill>
                  <a:schemeClr val="tx1"/>
                </a:solidFill>
                <a:effectLst>
                  <a:outerShdw blurRad="38100" dist="38100" dir="2700000" algn="tl">
                    <a:srgbClr val="C0C0C0"/>
                  </a:outerShdw>
                </a:effectLst>
              </a:rPr>
            </a:br>
            <a:r>
              <a:rPr lang="de-DE" sz="1400" b="1" dirty="0" smtClean="0">
                <a:solidFill>
                  <a:schemeClr val="tx1"/>
                </a:solidFill>
                <a:effectLst>
                  <a:outerShdw blurRad="38100" dist="38100" dir="2700000" algn="tl">
                    <a:srgbClr val="C0C0C0"/>
                  </a:outerShdw>
                </a:effectLst>
              </a:rPr>
              <a:t/>
            </a:r>
            <a:br>
              <a:rPr lang="de-DE" sz="1400" b="1" dirty="0" smtClean="0">
                <a:solidFill>
                  <a:schemeClr val="tx1"/>
                </a:solidFill>
                <a:effectLst>
                  <a:outerShdw blurRad="38100" dist="38100" dir="2700000" algn="tl">
                    <a:srgbClr val="C0C0C0"/>
                  </a:outerShdw>
                </a:effectLst>
              </a:rPr>
            </a:br>
            <a:r>
              <a:rPr lang="de-DE" sz="1400" b="1" dirty="0">
                <a:solidFill>
                  <a:schemeClr val="tx1"/>
                </a:solidFill>
                <a:effectLst>
                  <a:outerShdw blurRad="38100" dist="38100" dir="2700000" algn="tl">
                    <a:srgbClr val="C0C0C0"/>
                  </a:outerShdw>
                </a:effectLst>
              </a:rPr>
              <a:t/>
            </a:r>
            <a:br>
              <a:rPr lang="de-DE" sz="1400" b="1" dirty="0">
                <a:solidFill>
                  <a:schemeClr val="tx1"/>
                </a:solidFill>
                <a:effectLst>
                  <a:outerShdw blurRad="38100" dist="38100" dir="2700000" algn="tl">
                    <a:srgbClr val="C0C0C0"/>
                  </a:outerShdw>
                </a:effectLst>
              </a:rPr>
            </a:br>
            <a:r>
              <a:rPr lang="de-DE" sz="1400" b="1" dirty="0">
                <a:solidFill>
                  <a:schemeClr val="tx1"/>
                </a:solidFill>
                <a:effectLst>
                  <a:outerShdw blurRad="38100" dist="38100" dir="2700000" algn="tl">
                    <a:srgbClr val="C0C0C0"/>
                  </a:outerShdw>
                </a:effectLst>
              </a:rPr>
              <a:t>SMP GmbH</a:t>
            </a:r>
            <a:br>
              <a:rPr lang="de-DE" sz="1400" b="1" dirty="0">
                <a:solidFill>
                  <a:schemeClr val="tx1"/>
                </a:solidFill>
                <a:effectLst>
                  <a:outerShdw blurRad="38100" dist="38100" dir="2700000" algn="tl">
                    <a:srgbClr val="C0C0C0"/>
                  </a:outerShdw>
                </a:effectLst>
              </a:rPr>
            </a:br>
            <a:r>
              <a:rPr lang="de-DE" sz="1400" b="1" dirty="0">
                <a:solidFill>
                  <a:schemeClr val="tx1"/>
                </a:solidFill>
                <a:effectLst>
                  <a:outerShdw blurRad="38100" dist="38100" dir="2700000" algn="tl">
                    <a:srgbClr val="C0C0C0"/>
                  </a:outerShdw>
                </a:effectLst>
              </a:rPr>
              <a:t>Prüfen Validieren Forschen</a:t>
            </a:r>
            <a:br>
              <a:rPr lang="de-DE" sz="1400" b="1" dirty="0">
                <a:solidFill>
                  <a:schemeClr val="tx1"/>
                </a:solidFill>
                <a:effectLst>
                  <a:outerShdw blurRad="38100" dist="38100" dir="2700000" algn="tl">
                    <a:srgbClr val="C0C0C0"/>
                  </a:outerShdw>
                </a:effectLst>
              </a:rPr>
            </a:br>
            <a:r>
              <a:rPr lang="de-DE" sz="1400" b="1" dirty="0">
                <a:solidFill>
                  <a:schemeClr val="tx1"/>
                </a:solidFill>
                <a:effectLst>
                  <a:outerShdw blurRad="38100" dist="38100" dir="2700000" algn="tl">
                    <a:srgbClr val="C0C0C0"/>
                  </a:outerShdw>
                </a:effectLst>
              </a:rPr>
              <a:t>Hechingerstrasse 262</a:t>
            </a:r>
            <a:br>
              <a:rPr lang="de-DE" sz="1400" b="1" dirty="0">
                <a:solidFill>
                  <a:schemeClr val="tx1"/>
                </a:solidFill>
                <a:effectLst>
                  <a:outerShdw blurRad="38100" dist="38100" dir="2700000" algn="tl">
                    <a:srgbClr val="C0C0C0"/>
                  </a:outerShdw>
                </a:effectLst>
              </a:rPr>
            </a:br>
            <a:r>
              <a:rPr lang="de-DE" sz="1400" b="1" dirty="0">
                <a:solidFill>
                  <a:schemeClr val="tx1"/>
                </a:solidFill>
                <a:effectLst>
                  <a:outerShdw blurRad="38100" dist="38100" dir="2700000" algn="tl">
                    <a:srgbClr val="C0C0C0"/>
                  </a:outerShdw>
                </a:effectLst>
              </a:rPr>
              <a:t>72072 </a:t>
            </a:r>
            <a:r>
              <a:rPr lang="de-DE" sz="1400" b="1" dirty="0" err="1">
                <a:solidFill>
                  <a:schemeClr val="tx1"/>
                </a:solidFill>
                <a:effectLst>
                  <a:outerShdw blurRad="38100" dist="38100" dir="2700000" algn="tl">
                    <a:srgbClr val="C0C0C0"/>
                  </a:outerShdw>
                </a:effectLst>
              </a:rPr>
              <a:t>Tuebingen</a:t>
            </a:r>
            <a:r>
              <a:rPr lang="de-DE" sz="1400" b="1" dirty="0">
                <a:solidFill>
                  <a:schemeClr val="tx1"/>
                </a:solidFill>
                <a:effectLst>
                  <a:outerShdw blurRad="38100" dist="38100" dir="2700000" algn="tl">
                    <a:srgbClr val="C0C0C0"/>
                  </a:outerShdw>
                </a:effectLst>
              </a:rPr>
              <a:t/>
            </a:r>
            <a:br>
              <a:rPr lang="de-DE" sz="1400" b="1" dirty="0">
                <a:solidFill>
                  <a:schemeClr val="tx1"/>
                </a:solidFill>
                <a:effectLst>
                  <a:outerShdw blurRad="38100" dist="38100" dir="2700000" algn="tl">
                    <a:srgbClr val="C0C0C0"/>
                  </a:outerShdw>
                </a:effectLst>
              </a:rPr>
            </a:br>
            <a:r>
              <a:rPr lang="de-DE" sz="1400" b="1" dirty="0">
                <a:solidFill>
                  <a:schemeClr val="tx1"/>
                </a:solidFill>
                <a:effectLst>
                  <a:outerShdw blurRad="38100" dist="38100" dir="2700000" algn="tl">
                    <a:srgbClr val="C0C0C0"/>
                  </a:outerShdw>
                </a:effectLst>
              </a:rPr>
              <a:t>Germany</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Biological </a:t>
            </a:r>
            <a:r>
              <a:rPr lang="de-DE" dirty="0" err="1"/>
              <a:t>Indicators</a:t>
            </a:r>
            <a:r>
              <a:rPr lang="de-DE" dirty="0"/>
              <a:t> </a:t>
            </a:r>
            <a:r>
              <a:rPr lang="de-DE" dirty="0" err="1"/>
              <a:t>following</a:t>
            </a:r>
            <a:r>
              <a:rPr lang="de-DE" dirty="0"/>
              <a:t> ISO </a:t>
            </a:r>
            <a:r>
              <a:rPr lang="de-DE" dirty="0" smtClean="0"/>
              <a:t>11138</a:t>
            </a:r>
            <a:endParaRPr lang="de-DE" dirty="0"/>
          </a:p>
        </p:txBody>
      </p:sp>
      <p:sp>
        <p:nvSpPr>
          <p:cNvPr id="3" name="Inhaltsplatzhalter 2"/>
          <p:cNvSpPr>
            <a:spLocks noGrp="1"/>
          </p:cNvSpPr>
          <p:nvPr>
            <p:ph idx="1"/>
          </p:nvPr>
        </p:nvSpPr>
        <p:spPr/>
        <p:txBody>
          <a:bodyPr/>
          <a:lstStyle/>
          <a:p>
            <a:r>
              <a:rPr lang="de-DE" dirty="0" err="1" smtClean="0"/>
              <a:t>Depending</a:t>
            </a:r>
            <a:r>
              <a:rPr lang="de-DE" dirty="0" smtClean="0"/>
              <a:t> </a:t>
            </a:r>
            <a:r>
              <a:rPr lang="de-DE" dirty="0" err="1" smtClean="0"/>
              <a:t>of</a:t>
            </a:r>
            <a:r>
              <a:rPr lang="de-DE" dirty="0" smtClean="0"/>
              <a:t> </a:t>
            </a:r>
            <a:r>
              <a:rPr lang="de-DE" dirty="0" err="1" smtClean="0"/>
              <a:t>the</a:t>
            </a:r>
            <a:r>
              <a:rPr lang="de-DE" dirty="0" smtClean="0"/>
              <a:t> </a:t>
            </a:r>
            <a:r>
              <a:rPr lang="de-DE" dirty="0" err="1" smtClean="0"/>
              <a:t>carrier</a:t>
            </a:r>
            <a:r>
              <a:rPr lang="de-DE" dirty="0" smtClean="0"/>
              <a:t> material </a:t>
            </a:r>
            <a:r>
              <a:rPr lang="de-DE" dirty="0" err="1" smtClean="0"/>
              <a:t>biological</a:t>
            </a:r>
            <a:r>
              <a:rPr lang="de-DE" dirty="0" smtClean="0"/>
              <a:t> </a:t>
            </a:r>
            <a:r>
              <a:rPr lang="de-DE" dirty="0" err="1" smtClean="0"/>
              <a:t>indicators</a:t>
            </a:r>
            <a:r>
              <a:rPr lang="de-DE" dirty="0" smtClean="0"/>
              <a:t> </a:t>
            </a:r>
            <a:r>
              <a:rPr lang="de-DE" dirty="0" err="1" smtClean="0"/>
              <a:t>failed</a:t>
            </a:r>
            <a:endParaRPr lang="de-DE" dirty="0" smtClean="0"/>
          </a:p>
          <a:p>
            <a:r>
              <a:rPr lang="de-DE" dirty="0" smtClean="0"/>
              <a:t>Also </a:t>
            </a:r>
            <a:r>
              <a:rPr lang="de-DE" dirty="0" err="1" smtClean="0"/>
              <a:t>the</a:t>
            </a:r>
            <a:r>
              <a:rPr lang="de-DE" dirty="0" smtClean="0"/>
              <a:t> same </a:t>
            </a:r>
            <a:r>
              <a:rPr lang="de-DE" dirty="0" err="1" smtClean="0"/>
              <a:t>indicators</a:t>
            </a:r>
            <a:r>
              <a:rPr lang="de-DE" dirty="0" smtClean="0"/>
              <a:t> but </a:t>
            </a:r>
            <a:r>
              <a:rPr lang="de-DE" dirty="0" err="1" smtClean="0"/>
              <a:t>from</a:t>
            </a:r>
            <a:r>
              <a:rPr lang="de-DE" dirty="0" smtClean="0"/>
              <a:t> </a:t>
            </a:r>
            <a:r>
              <a:rPr lang="de-DE" dirty="0" err="1" smtClean="0"/>
              <a:t>differnet</a:t>
            </a:r>
            <a:r>
              <a:rPr lang="de-DE" dirty="0" smtClean="0"/>
              <a:t> lots </a:t>
            </a:r>
            <a:r>
              <a:rPr lang="de-DE" dirty="0" err="1" smtClean="0"/>
              <a:t>showed</a:t>
            </a:r>
            <a:r>
              <a:rPr lang="de-DE" dirty="0" smtClean="0"/>
              <a:t> different </a:t>
            </a:r>
            <a:r>
              <a:rPr lang="de-DE" dirty="0" err="1" smtClean="0"/>
              <a:t>behavior</a:t>
            </a:r>
            <a:r>
              <a:rPr lang="de-DE" dirty="0" smtClean="0"/>
              <a:t> </a:t>
            </a:r>
            <a:endParaRPr lang="de-DE" dirty="0"/>
          </a:p>
        </p:txBody>
      </p:sp>
      <p:sp>
        <p:nvSpPr>
          <p:cNvPr id="4" name="Fußzeilenplatzhalter 3"/>
          <p:cNvSpPr>
            <a:spLocks noGrp="1"/>
          </p:cNvSpPr>
          <p:nvPr>
            <p:ph type="ftr" sz="quarter" idx="11"/>
          </p:nvPr>
        </p:nvSpPr>
        <p:spPr/>
        <p:txBody>
          <a:bodyPr/>
          <a:lstStyle/>
          <a:p>
            <a:r>
              <a:rPr lang="de-DE" smtClean="0"/>
              <a:t>WFHSS 2015  Lille/France</a:t>
            </a:r>
            <a:endParaRPr lang="de-DE"/>
          </a:p>
        </p:txBody>
      </p:sp>
    </p:spTree>
    <p:extLst>
      <p:ext uri="{BB962C8B-B14F-4D97-AF65-F5344CB8AC3E}">
        <p14:creationId xmlns:p14="http://schemas.microsoft.com/office/powerpoint/2010/main" val="41929433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Chemical </a:t>
            </a:r>
            <a:r>
              <a:rPr lang="de-DE" dirty="0" err="1"/>
              <a:t>Indicators</a:t>
            </a:r>
            <a:r>
              <a:rPr lang="de-DE" dirty="0"/>
              <a:t> </a:t>
            </a:r>
            <a:r>
              <a:rPr lang="de-DE" dirty="0" err="1"/>
              <a:t>following</a:t>
            </a:r>
            <a:r>
              <a:rPr lang="de-DE" dirty="0"/>
              <a:t> ISO </a:t>
            </a:r>
            <a:r>
              <a:rPr lang="de-DE" dirty="0" smtClean="0"/>
              <a:t>11140</a:t>
            </a:r>
            <a:endParaRPr lang="de-DE" dirty="0"/>
          </a:p>
        </p:txBody>
      </p:sp>
      <p:sp>
        <p:nvSpPr>
          <p:cNvPr id="3" name="Inhaltsplatzhalter 2"/>
          <p:cNvSpPr>
            <a:spLocks noGrp="1"/>
          </p:cNvSpPr>
          <p:nvPr>
            <p:ph idx="1"/>
          </p:nvPr>
        </p:nvSpPr>
        <p:spPr/>
        <p:txBody>
          <a:bodyPr/>
          <a:lstStyle/>
          <a:p>
            <a:r>
              <a:rPr lang="de-DE" dirty="0" smtClean="0"/>
              <a:t>Most </a:t>
            </a:r>
            <a:r>
              <a:rPr lang="de-DE" dirty="0" err="1" smtClean="0"/>
              <a:t>of</a:t>
            </a:r>
            <a:r>
              <a:rPr lang="de-DE" dirty="0" smtClean="0"/>
              <a:t> </a:t>
            </a:r>
            <a:r>
              <a:rPr lang="de-DE" dirty="0" err="1" smtClean="0"/>
              <a:t>the</a:t>
            </a:r>
            <a:r>
              <a:rPr lang="de-DE" dirty="0" smtClean="0"/>
              <a:t> </a:t>
            </a:r>
            <a:r>
              <a:rPr lang="de-DE" dirty="0" err="1" smtClean="0"/>
              <a:t>chemical</a:t>
            </a:r>
            <a:r>
              <a:rPr lang="de-DE" dirty="0" smtClean="0"/>
              <a:t> </a:t>
            </a:r>
            <a:r>
              <a:rPr lang="de-DE" dirty="0" err="1" smtClean="0"/>
              <a:t>indicators</a:t>
            </a:r>
            <a:r>
              <a:rPr lang="de-DE" dirty="0" smtClean="0"/>
              <a:t> </a:t>
            </a:r>
            <a:r>
              <a:rPr lang="de-DE" dirty="0" err="1" smtClean="0"/>
              <a:t>had</a:t>
            </a:r>
            <a:r>
              <a:rPr lang="de-DE" dirty="0" smtClean="0"/>
              <a:t> </a:t>
            </a:r>
            <a:r>
              <a:rPr lang="de-DE" dirty="0" err="1" smtClean="0"/>
              <a:t>already</a:t>
            </a:r>
            <a:r>
              <a:rPr lang="de-DE" dirty="0" smtClean="0"/>
              <a:t> a </a:t>
            </a:r>
            <a:r>
              <a:rPr lang="de-DE" dirty="0" err="1" smtClean="0"/>
              <a:t>complete</a:t>
            </a:r>
            <a:r>
              <a:rPr lang="de-DE" dirty="0" smtClean="0"/>
              <a:t> </a:t>
            </a:r>
            <a:r>
              <a:rPr lang="de-DE" dirty="0" err="1" smtClean="0"/>
              <a:t>color</a:t>
            </a:r>
            <a:r>
              <a:rPr lang="de-DE" dirty="0" smtClean="0"/>
              <a:t> </a:t>
            </a:r>
            <a:r>
              <a:rPr lang="de-DE" dirty="0" err="1" smtClean="0"/>
              <a:t>change</a:t>
            </a:r>
            <a:r>
              <a:rPr lang="de-DE" dirty="0" smtClean="0"/>
              <a:t> after </a:t>
            </a:r>
            <a:r>
              <a:rPr lang="de-DE" dirty="0" err="1" smtClean="0"/>
              <a:t>the</a:t>
            </a:r>
            <a:r>
              <a:rPr lang="de-DE" dirty="0" smtClean="0"/>
              <a:t> half </a:t>
            </a:r>
            <a:r>
              <a:rPr lang="de-DE" dirty="0" err="1" smtClean="0"/>
              <a:t>cycle</a:t>
            </a:r>
            <a:endParaRPr lang="de-DE" dirty="0"/>
          </a:p>
        </p:txBody>
      </p:sp>
      <p:sp>
        <p:nvSpPr>
          <p:cNvPr id="4" name="Fußzeilenplatzhalter 3"/>
          <p:cNvSpPr>
            <a:spLocks noGrp="1"/>
          </p:cNvSpPr>
          <p:nvPr>
            <p:ph type="ftr" sz="quarter" idx="11"/>
          </p:nvPr>
        </p:nvSpPr>
        <p:spPr/>
        <p:txBody>
          <a:bodyPr/>
          <a:lstStyle/>
          <a:p>
            <a:r>
              <a:rPr lang="de-DE" smtClean="0"/>
              <a:t>WFHSS 2015  Lille/France</a:t>
            </a:r>
            <a:endParaRPr lang="de-DE"/>
          </a:p>
        </p:txBody>
      </p:sp>
      <p:grpSp>
        <p:nvGrpSpPr>
          <p:cNvPr id="5" name="Gruppieren 4"/>
          <p:cNvGrpSpPr/>
          <p:nvPr/>
        </p:nvGrpSpPr>
        <p:grpSpPr>
          <a:xfrm>
            <a:off x="2123728" y="3429000"/>
            <a:ext cx="3816424" cy="2664296"/>
            <a:chOff x="1475656" y="2204864"/>
            <a:chExt cx="3816424" cy="2664296"/>
          </a:xfrm>
        </p:grpSpPr>
        <p:cxnSp>
          <p:nvCxnSpPr>
            <p:cNvPr id="6" name="Gerade Verbindung 5"/>
            <p:cNvCxnSpPr/>
            <p:nvPr/>
          </p:nvCxnSpPr>
          <p:spPr>
            <a:xfrm>
              <a:off x="1475656" y="3933056"/>
              <a:ext cx="79208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Gerade Verbindung 6"/>
            <p:cNvCxnSpPr/>
            <p:nvPr/>
          </p:nvCxnSpPr>
          <p:spPr>
            <a:xfrm>
              <a:off x="2267744" y="3933056"/>
              <a:ext cx="360040" cy="93610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Gerade Verbindung 7"/>
            <p:cNvCxnSpPr/>
            <p:nvPr/>
          </p:nvCxnSpPr>
          <p:spPr>
            <a:xfrm flipV="1">
              <a:off x="2627784" y="2204864"/>
              <a:ext cx="432048" cy="266429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Gerade Verbindung 8"/>
            <p:cNvCxnSpPr/>
            <p:nvPr/>
          </p:nvCxnSpPr>
          <p:spPr>
            <a:xfrm>
              <a:off x="3059832" y="2204864"/>
              <a:ext cx="100811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Gerade Verbindung 9"/>
            <p:cNvCxnSpPr/>
            <p:nvPr/>
          </p:nvCxnSpPr>
          <p:spPr>
            <a:xfrm>
              <a:off x="4067944" y="2204864"/>
              <a:ext cx="432048" cy="266429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Gerade Verbindung 10"/>
            <p:cNvCxnSpPr/>
            <p:nvPr/>
          </p:nvCxnSpPr>
          <p:spPr>
            <a:xfrm flipV="1">
              <a:off x="4499992" y="3933056"/>
              <a:ext cx="288032" cy="93610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Gerade Verbindung 11"/>
            <p:cNvCxnSpPr/>
            <p:nvPr/>
          </p:nvCxnSpPr>
          <p:spPr>
            <a:xfrm>
              <a:off x="4788024" y="3933056"/>
              <a:ext cx="50405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2201142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marL="514350" indent="-514350"/>
            <a:r>
              <a:rPr lang="de-DE" dirty="0"/>
              <a:t>Pass-Fail </a:t>
            </a:r>
            <a:r>
              <a:rPr lang="de-DE" dirty="0" err="1"/>
              <a:t>criterias</a:t>
            </a:r>
            <a:endParaRPr lang="de-DE" dirty="0"/>
          </a:p>
        </p:txBody>
      </p:sp>
      <p:sp>
        <p:nvSpPr>
          <p:cNvPr id="3" name="Inhaltsplatzhalter 2"/>
          <p:cNvSpPr>
            <a:spLocks noGrp="1"/>
          </p:cNvSpPr>
          <p:nvPr>
            <p:ph idx="1"/>
          </p:nvPr>
        </p:nvSpPr>
        <p:spPr/>
        <p:txBody>
          <a:bodyPr/>
          <a:lstStyle/>
          <a:p>
            <a:r>
              <a:rPr lang="de-DE" dirty="0" err="1" smtClean="0"/>
              <a:t>Temperature</a:t>
            </a:r>
            <a:r>
              <a:rPr lang="de-DE" dirty="0" smtClean="0"/>
              <a:t> </a:t>
            </a:r>
          </a:p>
          <a:p>
            <a:r>
              <a:rPr lang="de-DE" dirty="0" err="1" smtClean="0"/>
              <a:t>Humidity</a:t>
            </a:r>
            <a:endParaRPr lang="de-DE" dirty="0" smtClean="0"/>
          </a:p>
          <a:p>
            <a:r>
              <a:rPr lang="de-DE" dirty="0" err="1" smtClean="0"/>
              <a:t>Insufficient</a:t>
            </a:r>
            <a:r>
              <a:rPr lang="de-DE" dirty="0" smtClean="0"/>
              <a:t> </a:t>
            </a:r>
            <a:r>
              <a:rPr lang="de-DE" dirty="0" err="1" smtClean="0"/>
              <a:t>vacuum</a:t>
            </a:r>
            <a:endParaRPr lang="de-DE" dirty="0" smtClean="0"/>
          </a:p>
          <a:p>
            <a:r>
              <a:rPr lang="de-DE" dirty="0" smtClean="0"/>
              <a:t>Low </a:t>
            </a:r>
            <a:r>
              <a:rPr lang="de-DE" dirty="0" err="1" smtClean="0"/>
              <a:t>amount</a:t>
            </a:r>
            <a:r>
              <a:rPr lang="de-DE" dirty="0" smtClean="0"/>
              <a:t> </a:t>
            </a:r>
            <a:r>
              <a:rPr lang="de-DE" dirty="0" err="1" smtClean="0"/>
              <a:t>of</a:t>
            </a:r>
            <a:r>
              <a:rPr lang="de-DE" dirty="0" smtClean="0"/>
              <a:t> hydrogene </a:t>
            </a:r>
            <a:r>
              <a:rPr lang="de-DE" dirty="0" err="1" smtClean="0"/>
              <a:t>peroxide</a:t>
            </a:r>
            <a:endParaRPr lang="de-DE" dirty="0" smtClean="0"/>
          </a:p>
          <a:p>
            <a:r>
              <a:rPr lang="de-DE" dirty="0" smtClean="0"/>
              <a:t>Load</a:t>
            </a:r>
          </a:p>
          <a:p>
            <a:r>
              <a:rPr lang="de-DE" dirty="0" err="1" smtClean="0"/>
              <a:t>Combination</a:t>
            </a:r>
            <a:r>
              <a:rPr lang="de-DE" dirty="0" smtClean="0"/>
              <a:t> </a:t>
            </a:r>
            <a:r>
              <a:rPr lang="de-DE" dirty="0" err="1" smtClean="0"/>
              <a:t>of</a:t>
            </a:r>
            <a:r>
              <a:rPr lang="de-DE" dirty="0" smtClean="0"/>
              <a:t> </a:t>
            </a:r>
            <a:r>
              <a:rPr lang="de-DE" dirty="0" err="1" smtClean="0"/>
              <a:t>failures</a:t>
            </a:r>
            <a:endParaRPr lang="de-DE" dirty="0"/>
          </a:p>
        </p:txBody>
      </p:sp>
      <p:sp>
        <p:nvSpPr>
          <p:cNvPr id="4" name="Fußzeilenplatzhalter 3"/>
          <p:cNvSpPr>
            <a:spLocks noGrp="1"/>
          </p:cNvSpPr>
          <p:nvPr>
            <p:ph type="ftr" sz="quarter" idx="11"/>
          </p:nvPr>
        </p:nvSpPr>
        <p:spPr/>
        <p:txBody>
          <a:bodyPr/>
          <a:lstStyle/>
          <a:p>
            <a:r>
              <a:rPr lang="de-DE" smtClean="0"/>
              <a:t>WFHSS 2015  Lille/France</a:t>
            </a:r>
            <a:endParaRPr lang="de-DE"/>
          </a:p>
        </p:txBody>
      </p:sp>
    </p:spTree>
    <p:extLst>
      <p:ext uri="{BB962C8B-B14F-4D97-AF65-F5344CB8AC3E}">
        <p14:creationId xmlns:p14="http://schemas.microsoft.com/office/powerpoint/2010/main" val="33812454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marL="514350" indent="-514350"/>
            <a:r>
              <a:rPr lang="de-DE" dirty="0"/>
              <a:t>Pass-Fail </a:t>
            </a:r>
            <a:r>
              <a:rPr lang="de-DE" dirty="0" err="1"/>
              <a:t>criterias</a:t>
            </a:r>
            <a:endParaRPr lang="de-DE" dirty="0"/>
          </a:p>
        </p:txBody>
      </p:sp>
      <p:sp>
        <p:nvSpPr>
          <p:cNvPr id="3" name="Inhaltsplatzhalter 2"/>
          <p:cNvSpPr>
            <a:spLocks noGrp="1"/>
          </p:cNvSpPr>
          <p:nvPr>
            <p:ph idx="1"/>
          </p:nvPr>
        </p:nvSpPr>
        <p:spPr>
          <a:xfrm>
            <a:off x="457200" y="1340768"/>
            <a:ext cx="8229600" cy="4525963"/>
          </a:xfrm>
        </p:spPr>
        <p:txBody>
          <a:bodyPr/>
          <a:lstStyle/>
          <a:p>
            <a:pPr marL="0" indent="0">
              <a:buNone/>
            </a:pPr>
            <a:r>
              <a:rPr lang="de-DE" dirty="0" err="1" smtClean="0"/>
              <a:t>Temperature</a:t>
            </a:r>
            <a:r>
              <a:rPr lang="de-DE" dirty="0" smtClean="0"/>
              <a:t> </a:t>
            </a:r>
          </a:p>
          <a:p>
            <a:r>
              <a:rPr lang="de-DE" dirty="0" err="1" smtClean="0"/>
              <a:t>Temperature</a:t>
            </a:r>
            <a:r>
              <a:rPr lang="de-DE" dirty="0" smtClean="0"/>
              <a:t> was </a:t>
            </a:r>
            <a:r>
              <a:rPr lang="de-DE" dirty="0" err="1" smtClean="0"/>
              <a:t>set</a:t>
            </a:r>
            <a:r>
              <a:rPr lang="de-DE" dirty="0" smtClean="0"/>
              <a:t> on a </a:t>
            </a:r>
            <a:r>
              <a:rPr lang="de-DE" dirty="0" err="1" smtClean="0"/>
              <a:t>lower</a:t>
            </a:r>
            <a:r>
              <a:rPr lang="de-DE" dirty="0" smtClean="0"/>
              <a:t> </a:t>
            </a:r>
            <a:r>
              <a:rPr lang="de-DE" dirty="0" err="1" smtClean="0"/>
              <a:t>level</a:t>
            </a:r>
            <a:r>
              <a:rPr lang="de-DE" dirty="0" smtClean="0"/>
              <a:t> (2°C </a:t>
            </a:r>
            <a:r>
              <a:rPr lang="de-DE" dirty="0" err="1" smtClean="0"/>
              <a:t>beneath</a:t>
            </a:r>
            <a:r>
              <a:rPr lang="de-DE" dirty="0" smtClean="0"/>
              <a:t> </a:t>
            </a:r>
            <a:r>
              <a:rPr lang="de-DE" dirty="0" err="1" smtClean="0"/>
              <a:t>the</a:t>
            </a:r>
            <a:r>
              <a:rPr lang="de-DE" dirty="0" smtClean="0"/>
              <a:t> </a:t>
            </a:r>
            <a:r>
              <a:rPr lang="de-DE" dirty="0" err="1" smtClean="0"/>
              <a:t>warning</a:t>
            </a:r>
            <a:r>
              <a:rPr lang="de-DE" dirty="0" smtClean="0"/>
              <a:t> </a:t>
            </a:r>
            <a:r>
              <a:rPr lang="de-DE" dirty="0" err="1" smtClean="0"/>
              <a:t>level</a:t>
            </a:r>
            <a:r>
              <a:rPr lang="de-DE" dirty="0" smtClean="0"/>
              <a:t> </a:t>
            </a:r>
            <a:r>
              <a:rPr lang="de-DE" dirty="0" err="1" smtClean="0"/>
              <a:t>given</a:t>
            </a:r>
            <a:r>
              <a:rPr lang="de-DE" dirty="0" smtClean="0"/>
              <a:t> </a:t>
            </a:r>
            <a:r>
              <a:rPr lang="de-DE" dirty="0" err="1" smtClean="0"/>
              <a:t>by</a:t>
            </a:r>
            <a:r>
              <a:rPr lang="de-DE" dirty="0" smtClean="0"/>
              <a:t> </a:t>
            </a:r>
            <a:r>
              <a:rPr lang="de-DE" dirty="0" err="1" smtClean="0"/>
              <a:t>the</a:t>
            </a:r>
            <a:r>
              <a:rPr lang="de-DE" dirty="0" smtClean="0"/>
              <a:t> </a:t>
            </a:r>
            <a:r>
              <a:rPr lang="de-DE" dirty="0" err="1" smtClean="0"/>
              <a:t>manufacturer</a:t>
            </a:r>
            <a:r>
              <a:rPr lang="de-DE" dirty="0" smtClean="0"/>
              <a:t>)</a:t>
            </a:r>
          </a:p>
          <a:p>
            <a:pPr marL="0" indent="0">
              <a:buNone/>
            </a:pPr>
            <a:r>
              <a:rPr lang="de-DE" dirty="0" err="1" smtClean="0"/>
              <a:t>Acceptance</a:t>
            </a:r>
            <a:r>
              <a:rPr lang="de-DE" dirty="0" smtClean="0"/>
              <a:t> </a:t>
            </a:r>
            <a:r>
              <a:rPr lang="de-DE" dirty="0" err="1" smtClean="0"/>
              <a:t>criteria</a:t>
            </a:r>
            <a:r>
              <a:rPr lang="de-DE" dirty="0" smtClean="0"/>
              <a:t>:</a:t>
            </a:r>
          </a:p>
          <a:p>
            <a:r>
              <a:rPr lang="de-DE" dirty="0" smtClean="0"/>
              <a:t>BI </a:t>
            </a:r>
            <a:r>
              <a:rPr lang="de-DE" dirty="0" err="1" smtClean="0"/>
              <a:t>has</a:t>
            </a:r>
            <a:r>
              <a:rPr lang="de-DE" dirty="0" smtClean="0"/>
              <a:t> </a:t>
            </a:r>
            <a:r>
              <a:rPr lang="de-DE" dirty="0" err="1" smtClean="0"/>
              <a:t>to</a:t>
            </a:r>
            <a:r>
              <a:rPr lang="de-DE" dirty="0" smtClean="0"/>
              <a:t> pass in half </a:t>
            </a:r>
            <a:r>
              <a:rPr lang="de-DE" dirty="0" err="1" smtClean="0"/>
              <a:t>cycle</a:t>
            </a:r>
            <a:r>
              <a:rPr lang="de-DE" dirty="0" smtClean="0"/>
              <a:t> </a:t>
            </a:r>
            <a:r>
              <a:rPr lang="de-DE" dirty="0" err="1" smtClean="0"/>
              <a:t>mode</a:t>
            </a:r>
            <a:endParaRPr lang="de-DE" dirty="0" smtClean="0"/>
          </a:p>
          <a:p>
            <a:r>
              <a:rPr lang="de-DE" dirty="0" err="1" smtClean="0"/>
              <a:t>If</a:t>
            </a:r>
            <a:r>
              <a:rPr lang="de-DE" dirty="0" smtClean="0"/>
              <a:t> </a:t>
            </a:r>
            <a:r>
              <a:rPr lang="de-DE" dirty="0" err="1" smtClean="0"/>
              <a:t>the</a:t>
            </a:r>
            <a:r>
              <a:rPr lang="de-DE" dirty="0" smtClean="0"/>
              <a:t> BI </a:t>
            </a:r>
            <a:r>
              <a:rPr lang="de-DE" dirty="0" err="1" smtClean="0"/>
              <a:t>fails</a:t>
            </a:r>
            <a:r>
              <a:rPr lang="de-DE" dirty="0" smtClean="0"/>
              <a:t> in </a:t>
            </a:r>
            <a:r>
              <a:rPr lang="de-DE" dirty="0" err="1" smtClean="0"/>
              <a:t>halfcycle</a:t>
            </a:r>
            <a:r>
              <a:rPr lang="de-DE" dirty="0" smtClean="0"/>
              <a:t> </a:t>
            </a:r>
            <a:r>
              <a:rPr lang="de-DE" dirty="0" err="1" smtClean="0"/>
              <a:t>mode</a:t>
            </a:r>
            <a:r>
              <a:rPr lang="de-DE" dirty="0" smtClean="0"/>
              <a:t> </a:t>
            </a:r>
            <a:r>
              <a:rPr lang="de-DE" dirty="0" err="1" smtClean="0"/>
              <a:t>the</a:t>
            </a:r>
            <a:r>
              <a:rPr lang="de-DE" dirty="0" smtClean="0"/>
              <a:t> CI </a:t>
            </a:r>
            <a:r>
              <a:rPr lang="de-DE" dirty="0" err="1" smtClean="0"/>
              <a:t>has</a:t>
            </a:r>
            <a:r>
              <a:rPr lang="de-DE" dirty="0" smtClean="0"/>
              <a:t> </a:t>
            </a:r>
            <a:r>
              <a:rPr lang="de-DE" dirty="0" err="1" smtClean="0"/>
              <a:t>to</a:t>
            </a:r>
            <a:r>
              <a:rPr lang="de-DE" dirty="0" smtClean="0"/>
              <a:t> </a:t>
            </a:r>
            <a:r>
              <a:rPr lang="de-DE" dirty="0" err="1" smtClean="0"/>
              <a:t>fail</a:t>
            </a:r>
            <a:r>
              <a:rPr lang="de-DE" dirty="0" smtClean="0"/>
              <a:t> in </a:t>
            </a:r>
            <a:r>
              <a:rPr lang="de-DE" dirty="0" err="1" smtClean="0"/>
              <a:t>full</a:t>
            </a:r>
            <a:r>
              <a:rPr lang="de-DE" dirty="0" smtClean="0"/>
              <a:t> </a:t>
            </a:r>
            <a:r>
              <a:rPr lang="de-DE" dirty="0" err="1" smtClean="0"/>
              <a:t>cycle</a:t>
            </a:r>
            <a:r>
              <a:rPr lang="de-DE" dirty="0" smtClean="0"/>
              <a:t> </a:t>
            </a:r>
            <a:r>
              <a:rPr lang="de-DE" dirty="0" err="1" smtClean="0"/>
              <a:t>mode</a:t>
            </a:r>
            <a:endParaRPr lang="de-DE" dirty="0" smtClean="0"/>
          </a:p>
          <a:p>
            <a:r>
              <a:rPr lang="de-DE" dirty="0" smtClean="0"/>
              <a:t>CI </a:t>
            </a:r>
            <a:r>
              <a:rPr lang="de-DE" dirty="0" err="1" smtClean="0"/>
              <a:t>has</a:t>
            </a:r>
            <a:r>
              <a:rPr lang="de-DE" dirty="0" smtClean="0"/>
              <a:t> </a:t>
            </a:r>
            <a:r>
              <a:rPr lang="de-DE" dirty="0" err="1" smtClean="0"/>
              <a:t>to</a:t>
            </a:r>
            <a:r>
              <a:rPr lang="de-DE" dirty="0" smtClean="0"/>
              <a:t> </a:t>
            </a:r>
            <a:r>
              <a:rPr lang="de-DE" dirty="0" err="1" smtClean="0"/>
              <a:t>fail</a:t>
            </a:r>
            <a:r>
              <a:rPr lang="de-DE" dirty="0" smtClean="0"/>
              <a:t> in </a:t>
            </a:r>
            <a:r>
              <a:rPr lang="de-DE" dirty="0"/>
              <a:t>half </a:t>
            </a:r>
            <a:r>
              <a:rPr lang="de-DE" dirty="0" err="1"/>
              <a:t>cycle</a:t>
            </a:r>
            <a:r>
              <a:rPr lang="de-DE" dirty="0"/>
              <a:t> </a:t>
            </a:r>
            <a:r>
              <a:rPr lang="de-DE" dirty="0" err="1"/>
              <a:t>mode</a:t>
            </a:r>
            <a:endParaRPr lang="de-DE" dirty="0"/>
          </a:p>
        </p:txBody>
      </p:sp>
      <p:sp>
        <p:nvSpPr>
          <p:cNvPr id="4" name="Fußzeilenplatzhalter 3"/>
          <p:cNvSpPr>
            <a:spLocks noGrp="1"/>
          </p:cNvSpPr>
          <p:nvPr>
            <p:ph type="ftr" sz="quarter" idx="11"/>
          </p:nvPr>
        </p:nvSpPr>
        <p:spPr/>
        <p:txBody>
          <a:bodyPr/>
          <a:lstStyle/>
          <a:p>
            <a:r>
              <a:rPr lang="de-DE" smtClean="0"/>
              <a:t>WFHSS 2015  Lille/France</a:t>
            </a:r>
            <a:endParaRPr lang="de-DE"/>
          </a:p>
        </p:txBody>
      </p:sp>
    </p:spTree>
    <p:extLst>
      <p:ext uri="{BB962C8B-B14F-4D97-AF65-F5344CB8AC3E}">
        <p14:creationId xmlns:p14="http://schemas.microsoft.com/office/powerpoint/2010/main" val="3564412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marL="514350" indent="-514350"/>
            <a:r>
              <a:rPr lang="de-DE" dirty="0"/>
              <a:t>Pass-Fail </a:t>
            </a:r>
            <a:r>
              <a:rPr lang="de-DE" dirty="0" err="1"/>
              <a:t>criterias</a:t>
            </a:r>
            <a:endParaRPr lang="de-DE" dirty="0"/>
          </a:p>
        </p:txBody>
      </p:sp>
      <p:sp>
        <p:nvSpPr>
          <p:cNvPr id="3" name="Inhaltsplatzhalter 2"/>
          <p:cNvSpPr>
            <a:spLocks noGrp="1"/>
          </p:cNvSpPr>
          <p:nvPr>
            <p:ph idx="1"/>
          </p:nvPr>
        </p:nvSpPr>
        <p:spPr>
          <a:xfrm>
            <a:off x="539552" y="1628800"/>
            <a:ext cx="8229600" cy="4525963"/>
          </a:xfrm>
        </p:spPr>
        <p:txBody>
          <a:bodyPr/>
          <a:lstStyle/>
          <a:p>
            <a:pPr marL="0" indent="0">
              <a:buNone/>
            </a:pPr>
            <a:r>
              <a:rPr lang="de-DE" dirty="0" err="1" smtClean="0"/>
              <a:t>Humidity</a:t>
            </a:r>
            <a:endParaRPr lang="de-DE" dirty="0" smtClean="0"/>
          </a:p>
          <a:p>
            <a:pPr marL="0" indent="0">
              <a:buNone/>
            </a:pPr>
            <a:r>
              <a:rPr lang="de-DE" dirty="0" err="1" smtClean="0"/>
              <a:t>Depending</a:t>
            </a:r>
            <a:r>
              <a:rPr lang="de-DE" dirty="0" smtClean="0"/>
              <a:t> on </a:t>
            </a:r>
            <a:r>
              <a:rPr lang="de-DE" dirty="0" err="1" smtClean="0"/>
              <a:t>the</a:t>
            </a:r>
            <a:r>
              <a:rPr lang="de-DE" dirty="0" smtClean="0"/>
              <a:t> </a:t>
            </a:r>
            <a:r>
              <a:rPr lang="de-DE" dirty="0" err="1" smtClean="0"/>
              <a:t>possible</a:t>
            </a:r>
            <a:r>
              <a:rPr lang="de-DE" dirty="0" smtClean="0"/>
              <a:t> </a:t>
            </a:r>
            <a:r>
              <a:rPr lang="de-DE" dirty="0" err="1" smtClean="0"/>
              <a:t>load</a:t>
            </a:r>
            <a:r>
              <a:rPr lang="de-DE" dirty="0" smtClean="0"/>
              <a:t> </a:t>
            </a:r>
            <a:r>
              <a:rPr lang="de-DE" dirty="0" err="1" smtClean="0"/>
              <a:t>for</a:t>
            </a:r>
            <a:r>
              <a:rPr lang="de-DE" dirty="0" smtClean="0"/>
              <a:t> </a:t>
            </a:r>
            <a:r>
              <a:rPr lang="de-DE" dirty="0" err="1" smtClean="0"/>
              <a:t>the</a:t>
            </a:r>
            <a:r>
              <a:rPr lang="de-DE" dirty="0" smtClean="0"/>
              <a:t> </a:t>
            </a:r>
            <a:r>
              <a:rPr lang="de-DE" dirty="0" err="1" smtClean="0"/>
              <a:t>sterilizer</a:t>
            </a:r>
            <a:r>
              <a:rPr lang="de-DE" dirty="0" smtClean="0"/>
              <a:t> a </a:t>
            </a:r>
            <a:r>
              <a:rPr lang="de-DE" dirty="0" err="1" smtClean="0"/>
              <a:t>wet</a:t>
            </a:r>
            <a:r>
              <a:rPr lang="de-DE" dirty="0" smtClean="0"/>
              <a:t> </a:t>
            </a:r>
            <a:r>
              <a:rPr lang="de-DE" dirty="0" err="1" smtClean="0"/>
              <a:t>fabrics</a:t>
            </a:r>
            <a:r>
              <a:rPr lang="de-DE" dirty="0" smtClean="0"/>
              <a:t> was </a:t>
            </a:r>
            <a:r>
              <a:rPr lang="de-DE" dirty="0" err="1" smtClean="0"/>
              <a:t>placed</a:t>
            </a:r>
            <a:r>
              <a:rPr lang="de-DE" dirty="0" smtClean="0"/>
              <a:t> </a:t>
            </a:r>
            <a:r>
              <a:rPr lang="de-DE" dirty="0" err="1" smtClean="0"/>
              <a:t>inside</a:t>
            </a:r>
            <a:r>
              <a:rPr lang="de-DE" dirty="0" smtClean="0"/>
              <a:t> </a:t>
            </a:r>
            <a:r>
              <a:rPr lang="de-DE" dirty="0" err="1" smtClean="0"/>
              <a:t>the</a:t>
            </a:r>
            <a:r>
              <a:rPr lang="de-DE" dirty="0" smtClean="0"/>
              <a:t> </a:t>
            </a:r>
            <a:r>
              <a:rPr lang="de-DE" dirty="0" err="1" smtClean="0"/>
              <a:t>chamber</a:t>
            </a:r>
            <a:r>
              <a:rPr lang="de-DE" dirty="0" smtClean="0"/>
              <a:t>. The </a:t>
            </a:r>
            <a:r>
              <a:rPr lang="de-DE" dirty="0" err="1" smtClean="0"/>
              <a:t>amount</a:t>
            </a:r>
            <a:r>
              <a:rPr lang="de-DE" dirty="0" smtClean="0"/>
              <a:t> </a:t>
            </a:r>
            <a:r>
              <a:rPr lang="de-DE" dirty="0" err="1" smtClean="0"/>
              <a:t>of</a:t>
            </a:r>
            <a:r>
              <a:rPr lang="de-DE" dirty="0" smtClean="0"/>
              <a:t> </a:t>
            </a:r>
            <a:r>
              <a:rPr lang="de-DE" dirty="0" err="1" smtClean="0"/>
              <a:t>water</a:t>
            </a:r>
            <a:r>
              <a:rPr lang="de-DE" dirty="0" smtClean="0"/>
              <a:t> was </a:t>
            </a:r>
            <a:r>
              <a:rPr lang="de-DE" dirty="0" err="1" smtClean="0"/>
              <a:t>increased</a:t>
            </a:r>
            <a:r>
              <a:rPr lang="de-DE" dirty="0" smtClean="0"/>
              <a:t> </a:t>
            </a:r>
            <a:r>
              <a:rPr lang="de-DE" dirty="0" err="1" smtClean="0"/>
              <a:t>until</a:t>
            </a:r>
            <a:r>
              <a:rPr lang="de-DE" dirty="0" smtClean="0"/>
              <a:t> </a:t>
            </a:r>
            <a:r>
              <a:rPr lang="de-DE" dirty="0" err="1" smtClean="0"/>
              <a:t>the</a:t>
            </a:r>
            <a:r>
              <a:rPr lang="de-DE" dirty="0" smtClean="0"/>
              <a:t> </a:t>
            </a:r>
            <a:r>
              <a:rPr lang="de-DE" dirty="0" err="1" smtClean="0"/>
              <a:t>sterilizer</a:t>
            </a:r>
            <a:r>
              <a:rPr lang="de-DE" dirty="0" smtClean="0"/>
              <a:t> was </a:t>
            </a:r>
            <a:r>
              <a:rPr lang="de-DE" dirty="0" err="1" smtClean="0"/>
              <a:t>going</a:t>
            </a:r>
            <a:r>
              <a:rPr lang="de-DE" dirty="0" smtClean="0"/>
              <a:t> </a:t>
            </a:r>
            <a:r>
              <a:rPr lang="de-DE" dirty="0" err="1" smtClean="0"/>
              <a:t>into</a:t>
            </a:r>
            <a:r>
              <a:rPr lang="de-DE" dirty="0" smtClean="0"/>
              <a:t> </a:t>
            </a:r>
            <a:r>
              <a:rPr lang="de-DE" dirty="0" err="1" smtClean="0"/>
              <a:t>failure</a:t>
            </a:r>
            <a:r>
              <a:rPr lang="de-DE" dirty="0" smtClean="0"/>
              <a:t> </a:t>
            </a:r>
            <a:r>
              <a:rPr lang="de-DE" dirty="0" err="1" smtClean="0"/>
              <a:t>mode</a:t>
            </a:r>
            <a:r>
              <a:rPr lang="de-DE" dirty="0" smtClean="0"/>
              <a:t>.</a:t>
            </a:r>
          </a:p>
          <a:p>
            <a:pPr marL="0" indent="0">
              <a:buNone/>
            </a:pPr>
            <a:r>
              <a:rPr lang="de-DE" dirty="0" smtClean="0"/>
              <a:t>The </a:t>
            </a:r>
            <a:r>
              <a:rPr lang="de-DE" dirty="0" err="1" smtClean="0"/>
              <a:t>BI‘s</a:t>
            </a:r>
            <a:r>
              <a:rPr lang="de-DE" dirty="0" smtClean="0"/>
              <a:t> </a:t>
            </a:r>
            <a:r>
              <a:rPr lang="de-DE" dirty="0" err="1" smtClean="0"/>
              <a:t>and</a:t>
            </a:r>
            <a:r>
              <a:rPr lang="de-DE" dirty="0" smtClean="0"/>
              <a:t> </a:t>
            </a:r>
            <a:r>
              <a:rPr lang="de-DE" dirty="0" err="1" smtClean="0"/>
              <a:t>CI‘s</a:t>
            </a:r>
            <a:r>
              <a:rPr lang="de-DE" dirty="0" smtClean="0"/>
              <a:t> </a:t>
            </a:r>
            <a:r>
              <a:rPr lang="de-DE" dirty="0" err="1" smtClean="0"/>
              <a:t>of</a:t>
            </a:r>
            <a:r>
              <a:rPr lang="de-DE" dirty="0" smtClean="0"/>
              <a:t> </a:t>
            </a:r>
            <a:r>
              <a:rPr lang="de-DE" dirty="0" err="1" smtClean="0"/>
              <a:t>the</a:t>
            </a:r>
            <a:r>
              <a:rPr lang="de-DE" dirty="0" smtClean="0"/>
              <a:t> </a:t>
            </a:r>
            <a:r>
              <a:rPr lang="de-DE" dirty="0" err="1" smtClean="0"/>
              <a:t>cycle</a:t>
            </a:r>
            <a:r>
              <a:rPr lang="de-DE" dirty="0" smtClean="0"/>
              <a:t> </a:t>
            </a:r>
            <a:r>
              <a:rPr lang="de-DE" dirty="0" err="1" smtClean="0"/>
              <a:t>were</a:t>
            </a:r>
            <a:r>
              <a:rPr lang="de-DE" dirty="0" smtClean="0"/>
              <a:t> </a:t>
            </a:r>
            <a:r>
              <a:rPr lang="de-DE" dirty="0" err="1" smtClean="0"/>
              <a:t>evaluated</a:t>
            </a:r>
            <a:r>
              <a:rPr lang="de-DE" dirty="0" smtClean="0"/>
              <a:t> </a:t>
            </a:r>
            <a:r>
              <a:rPr lang="de-DE" dirty="0" err="1" smtClean="0"/>
              <a:t>using</a:t>
            </a:r>
            <a:r>
              <a:rPr lang="de-DE" dirty="0" smtClean="0"/>
              <a:t> </a:t>
            </a:r>
            <a:r>
              <a:rPr lang="de-DE" dirty="0" err="1" smtClean="0"/>
              <a:t>the</a:t>
            </a:r>
            <a:r>
              <a:rPr lang="de-DE" dirty="0" smtClean="0"/>
              <a:t> same </a:t>
            </a:r>
            <a:r>
              <a:rPr lang="de-DE" dirty="0" err="1" smtClean="0"/>
              <a:t>criterias</a:t>
            </a:r>
            <a:r>
              <a:rPr lang="de-DE" dirty="0" smtClean="0"/>
              <a:t> </a:t>
            </a:r>
            <a:r>
              <a:rPr lang="de-DE" dirty="0" err="1" smtClean="0"/>
              <a:t>as</a:t>
            </a:r>
            <a:r>
              <a:rPr lang="de-DE" dirty="0" smtClean="0"/>
              <a:t> </a:t>
            </a:r>
            <a:r>
              <a:rPr lang="de-DE" dirty="0" err="1" smtClean="0"/>
              <a:t>mentioned</a:t>
            </a:r>
            <a:r>
              <a:rPr lang="de-DE" dirty="0" smtClean="0"/>
              <a:t> </a:t>
            </a:r>
            <a:r>
              <a:rPr lang="de-DE" dirty="0" err="1" smtClean="0"/>
              <a:t>before</a:t>
            </a:r>
            <a:r>
              <a:rPr lang="de-DE" dirty="0" smtClean="0"/>
              <a:t>.</a:t>
            </a:r>
          </a:p>
        </p:txBody>
      </p:sp>
      <p:sp>
        <p:nvSpPr>
          <p:cNvPr id="4" name="Fußzeilenplatzhalter 3"/>
          <p:cNvSpPr>
            <a:spLocks noGrp="1"/>
          </p:cNvSpPr>
          <p:nvPr>
            <p:ph type="ftr" sz="quarter" idx="11"/>
          </p:nvPr>
        </p:nvSpPr>
        <p:spPr/>
        <p:txBody>
          <a:bodyPr/>
          <a:lstStyle/>
          <a:p>
            <a:r>
              <a:rPr lang="de-DE" smtClean="0"/>
              <a:t>WFHSS 2015  Lille/France</a:t>
            </a:r>
            <a:endParaRPr lang="de-DE"/>
          </a:p>
        </p:txBody>
      </p:sp>
    </p:spTree>
    <p:extLst>
      <p:ext uri="{BB962C8B-B14F-4D97-AF65-F5344CB8AC3E}">
        <p14:creationId xmlns:p14="http://schemas.microsoft.com/office/powerpoint/2010/main" val="3564412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marL="514350" indent="-514350"/>
            <a:r>
              <a:rPr lang="de-DE" dirty="0"/>
              <a:t>Pass-Fail </a:t>
            </a:r>
            <a:r>
              <a:rPr lang="de-DE" dirty="0" err="1"/>
              <a:t>criterias</a:t>
            </a:r>
            <a:endParaRPr lang="de-DE" dirty="0"/>
          </a:p>
        </p:txBody>
      </p:sp>
      <p:sp>
        <p:nvSpPr>
          <p:cNvPr id="3" name="Inhaltsplatzhalter 2"/>
          <p:cNvSpPr>
            <a:spLocks noGrp="1"/>
          </p:cNvSpPr>
          <p:nvPr>
            <p:ph idx="1"/>
          </p:nvPr>
        </p:nvSpPr>
        <p:spPr/>
        <p:txBody>
          <a:bodyPr/>
          <a:lstStyle/>
          <a:p>
            <a:pPr marL="0" indent="0">
              <a:buNone/>
            </a:pPr>
            <a:r>
              <a:rPr lang="de-DE" dirty="0" err="1" smtClean="0"/>
              <a:t>Insufficient</a:t>
            </a:r>
            <a:r>
              <a:rPr lang="de-DE" dirty="0" smtClean="0"/>
              <a:t> </a:t>
            </a:r>
            <a:r>
              <a:rPr lang="de-DE" dirty="0" err="1" smtClean="0"/>
              <a:t>vacuum</a:t>
            </a:r>
            <a:endParaRPr lang="de-DE" dirty="0" smtClean="0"/>
          </a:p>
          <a:p>
            <a:pPr marL="0" indent="0">
              <a:buNone/>
            </a:pPr>
            <a:r>
              <a:rPr lang="de-DE" dirty="0" err="1" smtClean="0"/>
              <a:t>Vacuum</a:t>
            </a:r>
            <a:r>
              <a:rPr lang="de-DE" dirty="0" smtClean="0"/>
              <a:t> was </a:t>
            </a:r>
            <a:r>
              <a:rPr lang="de-DE" dirty="0" err="1"/>
              <a:t>set</a:t>
            </a:r>
            <a:r>
              <a:rPr lang="de-DE" dirty="0"/>
              <a:t> on a </a:t>
            </a:r>
            <a:r>
              <a:rPr lang="de-DE" dirty="0" err="1" smtClean="0"/>
              <a:t>higher</a:t>
            </a:r>
            <a:r>
              <a:rPr lang="de-DE" dirty="0" smtClean="0"/>
              <a:t> </a:t>
            </a:r>
            <a:r>
              <a:rPr lang="de-DE" dirty="0" err="1" smtClean="0"/>
              <a:t>level</a:t>
            </a:r>
            <a:r>
              <a:rPr lang="de-DE" dirty="0" smtClean="0"/>
              <a:t> (</a:t>
            </a:r>
            <a:r>
              <a:rPr lang="de-DE" dirty="0" err="1" smtClean="0"/>
              <a:t>above</a:t>
            </a:r>
            <a:r>
              <a:rPr lang="de-DE" dirty="0" smtClean="0"/>
              <a:t> </a:t>
            </a:r>
            <a:r>
              <a:rPr lang="de-DE" dirty="0" err="1" smtClean="0"/>
              <a:t>the</a:t>
            </a:r>
            <a:r>
              <a:rPr lang="de-DE" dirty="0" smtClean="0"/>
              <a:t> </a:t>
            </a:r>
            <a:r>
              <a:rPr lang="de-DE" dirty="0" err="1"/>
              <a:t>warning</a:t>
            </a:r>
            <a:r>
              <a:rPr lang="de-DE" dirty="0"/>
              <a:t> </a:t>
            </a:r>
            <a:r>
              <a:rPr lang="de-DE" dirty="0" err="1"/>
              <a:t>level</a:t>
            </a:r>
            <a:r>
              <a:rPr lang="de-DE" dirty="0"/>
              <a:t> </a:t>
            </a:r>
            <a:r>
              <a:rPr lang="de-DE" dirty="0" err="1" smtClean="0"/>
              <a:t>given</a:t>
            </a:r>
            <a:r>
              <a:rPr lang="de-DE" dirty="0" smtClean="0"/>
              <a:t> </a:t>
            </a:r>
            <a:r>
              <a:rPr lang="de-DE" dirty="0" err="1" smtClean="0"/>
              <a:t>by</a:t>
            </a:r>
            <a:r>
              <a:rPr lang="de-DE" dirty="0" smtClean="0"/>
              <a:t> </a:t>
            </a:r>
            <a:r>
              <a:rPr lang="de-DE" dirty="0" err="1" smtClean="0"/>
              <a:t>the</a:t>
            </a:r>
            <a:r>
              <a:rPr lang="de-DE" dirty="0" smtClean="0"/>
              <a:t> </a:t>
            </a:r>
            <a:r>
              <a:rPr lang="de-DE" dirty="0" err="1"/>
              <a:t>manufacturer</a:t>
            </a:r>
            <a:r>
              <a:rPr lang="de-DE" dirty="0" smtClean="0"/>
              <a:t>)</a:t>
            </a:r>
          </a:p>
          <a:p>
            <a:pPr marL="0" indent="0">
              <a:buNone/>
            </a:pPr>
            <a:endParaRPr lang="de-DE" dirty="0"/>
          </a:p>
          <a:p>
            <a:pPr marL="0" indent="0">
              <a:buNone/>
            </a:pPr>
            <a:r>
              <a:rPr lang="de-DE" dirty="0"/>
              <a:t>The </a:t>
            </a:r>
            <a:r>
              <a:rPr lang="de-DE" dirty="0" err="1"/>
              <a:t>BI‘s</a:t>
            </a:r>
            <a:r>
              <a:rPr lang="de-DE" dirty="0"/>
              <a:t> </a:t>
            </a:r>
            <a:r>
              <a:rPr lang="de-DE" dirty="0" err="1"/>
              <a:t>and</a:t>
            </a:r>
            <a:r>
              <a:rPr lang="de-DE" dirty="0"/>
              <a:t> </a:t>
            </a:r>
            <a:r>
              <a:rPr lang="de-DE" dirty="0" err="1"/>
              <a:t>CI‘s</a:t>
            </a:r>
            <a:r>
              <a:rPr lang="de-DE" dirty="0"/>
              <a:t> </a:t>
            </a:r>
            <a:r>
              <a:rPr lang="de-DE" dirty="0" err="1"/>
              <a:t>of</a:t>
            </a:r>
            <a:r>
              <a:rPr lang="de-DE" dirty="0"/>
              <a:t> </a:t>
            </a:r>
            <a:r>
              <a:rPr lang="de-DE" dirty="0" err="1"/>
              <a:t>the</a:t>
            </a:r>
            <a:r>
              <a:rPr lang="de-DE" dirty="0"/>
              <a:t> </a:t>
            </a:r>
            <a:r>
              <a:rPr lang="de-DE" dirty="0" err="1"/>
              <a:t>cycle</a:t>
            </a:r>
            <a:r>
              <a:rPr lang="de-DE" dirty="0"/>
              <a:t> </a:t>
            </a:r>
            <a:r>
              <a:rPr lang="de-DE" dirty="0" err="1"/>
              <a:t>were</a:t>
            </a:r>
            <a:r>
              <a:rPr lang="de-DE" dirty="0"/>
              <a:t> </a:t>
            </a:r>
            <a:r>
              <a:rPr lang="de-DE" dirty="0" err="1"/>
              <a:t>evaluated</a:t>
            </a:r>
            <a:r>
              <a:rPr lang="de-DE" dirty="0"/>
              <a:t> </a:t>
            </a:r>
            <a:r>
              <a:rPr lang="de-DE" dirty="0" err="1"/>
              <a:t>using</a:t>
            </a:r>
            <a:r>
              <a:rPr lang="de-DE" dirty="0"/>
              <a:t> </a:t>
            </a:r>
            <a:r>
              <a:rPr lang="de-DE" dirty="0" err="1"/>
              <a:t>the</a:t>
            </a:r>
            <a:r>
              <a:rPr lang="de-DE" dirty="0"/>
              <a:t> same </a:t>
            </a:r>
            <a:r>
              <a:rPr lang="de-DE" dirty="0" err="1"/>
              <a:t>criterias</a:t>
            </a:r>
            <a:r>
              <a:rPr lang="de-DE" dirty="0"/>
              <a:t> </a:t>
            </a:r>
            <a:r>
              <a:rPr lang="de-DE" dirty="0" err="1"/>
              <a:t>as</a:t>
            </a:r>
            <a:r>
              <a:rPr lang="de-DE" dirty="0"/>
              <a:t> </a:t>
            </a:r>
            <a:r>
              <a:rPr lang="de-DE" dirty="0" err="1"/>
              <a:t>mentioned</a:t>
            </a:r>
            <a:r>
              <a:rPr lang="de-DE" dirty="0"/>
              <a:t> </a:t>
            </a:r>
            <a:r>
              <a:rPr lang="de-DE" dirty="0" err="1"/>
              <a:t>before</a:t>
            </a:r>
            <a:r>
              <a:rPr lang="de-DE" dirty="0" smtClean="0"/>
              <a:t>.</a:t>
            </a:r>
            <a:endParaRPr lang="de-DE" dirty="0"/>
          </a:p>
          <a:p>
            <a:pPr marL="0" indent="0">
              <a:buNone/>
            </a:pPr>
            <a:endParaRPr lang="de-DE" dirty="0" smtClean="0"/>
          </a:p>
          <a:p>
            <a:pPr marL="0" indent="0">
              <a:buNone/>
            </a:pPr>
            <a:endParaRPr lang="de-DE" dirty="0" smtClean="0"/>
          </a:p>
        </p:txBody>
      </p:sp>
      <p:sp>
        <p:nvSpPr>
          <p:cNvPr id="4" name="Fußzeilenplatzhalter 3"/>
          <p:cNvSpPr>
            <a:spLocks noGrp="1"/>
          </p:cNvSpPr>
          <p:nvPr>
            <p:ph type="ftr" sz="quarter" idx="11"/>
          </p:nvPr>
        </p:nvSpPr>
        <p:spPr/>
        <p:txBody>
          <a:bodyPr/>
          <a:lstStyle/>
          <a:p>
            <a:r>
              <a:rPr lang="de-DE" smtClean="0"/>
              <a:t>WFHSS 2015  Lille/France</a:t>
            </a:r>
            <a:endParaRPr lang="de-DE"/>
          </a:p>
        </p:txBody>
      </p:sp>
    </p:spTree>
    <p:extLst>
      <p:ext uri="{BB962C8B-B14F-4D97-AF65-F5344CB8AC3E}">
        <p14:creationId xmlns:p14="http://schemas.microsoft.com/office/powerpoint/2010/main" val="3564412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marL="514350" indent="-514350"/>
            <a:r>
              <a:rPr lang="de-DE" dirty="0"/>
              <a:t>Pass-Fail </a:t>
            </a:r>
            <a:r>
              <a:rPr lang="de-DE" dirty="0" err="1"/>
              <a:t>criterias</a:t>
            </a:r>
            <a:endParaRPr lang="de-DE" dirty="0"/>
          </a:p>
        </p:txBody>
      </p:sp>
      <p:sp>
        <p:nvSpPr>
          <p:cNvPr id="3" name="Inhaltsplatzhalter 2"/>
          <p:cNvSpPr>
            <a:spLocks noGrp="1"/>
          </p:cNvSpPr>
          <p:nvPr>
            <p:ph idx="1"/>
          </p:nvPr>
        </p:nvSpPr>
        <p:spPr/>
        <p:txBody>
          <a:bodyPr/>
          <a:lstStyle/>
          <a:p>
            <a:pPr marL="0" indent="0">
              <a:buNone/>
            </a:pPr>
            <a:r>
              <a:rPr lang="de-DE" dirty="0" smtClean="0"/>
              <a:t>Low </a:t>
            </a:r>
            <a:r>
              <a:rPr lang="de-DE" dirty="0" err="1" smtClean="0"/>
              <a:t>amount</a:t>
            </a:r>
            <a:r>
              <a:rPr lang="de-DE" dirty="0" smtClean="0"/>
              <a:t> </a:t>
            </a:r>
            <a:r>
              <a:rPr lang="de-DE" dirty="0" err="1" smtClean="0"/>
              <a:t>of</a:t>
            </a:r>
            <a:r>
              <a:rPr lang="de-DE" dirty="0" smtClean="0"/>
              <a:t> hydrogene </a:t>
            </a:r>
            <a:r>
              <a:rPr lang="de-DE" dirty="0" err="1" smtClean="0"/>
              <a:t>peroxide</a:t>
            </a:r>
            <a:endParaRPr lang="de-DE" dirty="0" smtClean="0"/>
          </a:p>
          <a:p>
            <a:r>
              <a:rPr lang="de-DE" dirty="0" err="1" smtClean="0"/>
              <a:t>Cycles</a:t>
            </a:r>
            <a:r>
              <a:rPr lang="de-DE" dirty="0" smtClean="0"/>
              <a:t> </a:t>
            </a:r>
            <a:r>
              <a:rPr lang="de-DE" dirty="0" err="1" smtClean="0"/>
              <a:t>were</a:t>
            </a:r>
            <a:r>
              <a:rPr lang="de-DE" dirty="0" smtClean="0"/>
              <a:t> </a:t>
            </a:r>
            <a:r>
              <a:rPr lang="de-DE" dirty="0" err="1" smtClean="0"/>
              <a:t>run</a:t>
            </a:r>
            <a:r>
              <a:rPr lang="de-DE" dirty="0" smtClean="0"/>
              <a:t> </a:t>
            </a:r>
            <a:r>
              <a:rPr lang="de-DE" dirty="0" err="1" smtClean="0"/>
              <a:t>with</a:t>
            </a:r>
            <a:r>
              <a:rPr lang="de-DE" dirty="0" smtClean="0"/>
              <a:t> a </a:t>
            </a:r>
            <a:r>
              <a:rPr lang="de-DE" dirty="0" err="1" smtClean="0"/>
              <a:t>lower</a:t>
            </a:r>
            <a:r>
              <a:rPr lang="de-DE" dirty="0" smtClean="0"/>
              <a:t> </a:t>
            </a:r>
            <a:r>
              <a:rPr lang="de-DE" dirty="0" err="1" smtClean="0"/>
              <a:t>portion</a:t>
            </a:r>
            <a:r>
              <a:rPr lang="de-DE" dirty="0" smtClean="0"/>
              <a:t> </a:t>
            </a:r>
            <a:r>
              <a:rPr lang="de-DE" dirty="0" err="1" smtClean="0"/>
              <a:t>of</a:t>
            </a:r>
            <a:r>
              <a:rPr lang="de-DE" dirty="0" smtClean="0"/>
              <a:t> hydrogen </a:t>
            </a:r>
            <a:r>
              <a:rPr lang="de-DE" dirty="0" err="1" smtClean="0"/>
              <a:t>peroxide</a:t>
            </a:r>
            <a:endParaRPr lang="de-DE" dirty="0" smtClean="0"/>
          </a:p>
          <a:p>
            <a:r>
              <a:rPr lang="de-DE" dirty="0" smtClean="0"/>
              <a:t>Also Hydrogen </a:t>
            </a:r>
            <a:r>
              <a:rPr lang="de-DE" dirty="0" err="1" smtClean="0"/>
              <a:t>peroxide</a:t>
            </a:r>
            <a:r>
              <a:rPr lang="de-DE" dirty="0" smtClean="0"/>
              <a:t> at </a:t>
            </a:r>
            <a:r>
              <a:rPr lang="de-DE" dirty="0" err="1" smtClean="0"/>
              <a:t>the</a:t>
            </a:r>
            <a:r>
              <a:rPr lang="de-DE" dirty="0" smtClean="0"/>
              <a:t> end </a:t>
            </a:r>
            <a:r>
              <a:rPr lang="de-DE" dirty="0" err="1" smtClean="0"/>
              <a:t>of</a:t>
            </a:r>
            <a:r>
              <a:rPr lang="de-DE" dirty="0" smtClean="0"/>
              <a:t> </a:t>
            </a:r>
            <a:r>
              <a:rPr lang="de-DE" dirty="0" err="1" smtClean="0"/>
              <a:t>the</a:t>
            </a:r>
            <a:r>
              <a:rPr lang="de-DE" dirty="0" smtClean="0"/>
              <a:t> </a:t>
            </a:r>
            <a:r>
              <a:rPr lang="de-DE" dirty="0" err="1" smtClean="0"/>
              <a:t>shelf</a:t>
            </a:r>
            <a:r>
              <a:rPr lang="de-DE" dirty="0" smtClean="0"/>
              <a:t> live was </a:t>
            </a:r>
            <a:r>
              <a:rPr lang="de-DE" dirty="0" err="1" smtClean="0"/>
              <a:t>used</a:t>
            </a:r>
            <a:endParaRPr lang="de-DE" dirty="0" smtClean="0"/>
          </a:p>
          <a:p>
            <a:pPr marL="0" indent="0">
              <a:buNone/>
            </a:pPr>
            <a:r>
              <a:rPr lang="de-DE" dirty="0"/>
              <a:t>The </a:t>
            </a:r>
            <a:r>
              <a:rPr lang="de-DE" dirty="0" err="1"/>
              <a:t>BI‘s</a:t>
            </a:r>
            <a:r>
              <a:rPr lang="de-DE" dirty="0"/>
              <a:t> </a:t>
            </a:r>
            <a:r>
              <a:rPr lang="de-DE" dirty="0" err="1"/>
              <a:t>and</a:t>
            </a:r>
            <a:r>
              <a:rPr lang="de-DE" dirty="0"/>
              <a:t> </a:t>
            </a:r>
            <a:r>
              <a:rPr lang="de-DE" dirty="0" err="1"/>
              <a:t>CI‘s</a:t>
            </a:r>
            <a:r>
              <a:rPr lang="de-DE" dirty="0"/>
              <a:t> </a:t>
            </a:r>
            <a:r>
              <a:rPr lang="de-DE" dirty="0" err="1"/>
              <a:t>of</a:t>
            </a:r>
            <a:r>
              <a:rPr lang="de-DE" dirty="0"/>
              <a:t> </a:t>
            </a:r>
            <a:r>
              <a:rPr lang="de-DE" dirty="0" err="1"/>
              <a:t>the</a:t>
            </a:r>
            <a:r>
              <a:rPr lang="de-DE" dirty="0"/>
              <a:t> </a:t>
            </a:r>
            <a:r>
              <a:rPr lang="de-DE" dirty="0" err="1"/>
              <a:t>cycle</a:t>
            </a:r>
            <a:r>
              <a:rPr lang="de-DE" dirty="0"/>
              <a:t> </a:t>
            </a:r>
            <a:r>
              <a:rPr lang="de-DE" dirty="0" err="1"/>
              <a:t>were</a:t>
            </a:r>
            <a:r>
              <a:rPr lang="de-DE" dirty="0"/>
              <a:t> </a:t>
            </a:r>
            <a:r>
              <a:rPr lang="de-DE" dirty="0" err="1"/>
              <a:t>evaluated</a:t>
            </a:r>
            <a:r>
              <a:rPr lang="de-DE" dirty="0"/>
              <a:t> </a:t>
            </a:r>
            <a:r>
              <a:rPr lang="de-DE" dirty="0" err="1"/>
              <a:t>using</a:t>
            </a:r>
            <a:r>
              <a:rPr lang="de-DE" dirty="0"/>
              <a:t> </a:t>
            </a:r>
            <a:r>
              <a:rPr lang="de-DE" dirty="0" err="1"/>
              <a:t>the</a:t>
            </a:r>
            <a:r>
              <a:rPr lang="de-DE" dirty="0"/>
              <a:t> same </a:t>
            </a:r>
            <a:r>
              <a:rPr lang="de-DE" dirty="0" err="1"/>
              <a:t>criterias</a:t>
            </a:r>
            <a:r>
              <a:rPr lang="de-DE" dirty="0"/>
              <a:t> </a:t>
            </a:r>
            <a:r>
              <a:rPr lang="de-DE" dirty="0" err="1"/>
              <a:t>as</a:t>
            </a:r>
            <a:r>
              <a:rPr lang="de-DE" dirty="0"/>
              <a:t> </a:t>
            </a:r>
            <a:r>
              <a:rPr lang="de-DE" dirty="0" err="1"/>
              <a:t>mentioned</a:t>
            </a:r>
            <a:r>
              <a:rPr lang="de-DE" dirty="0"/>
              <a:t> </a:t>
            </a:r>
            <a:r>
              <a:rPr lang="de-DE" dirty="0" err="1"/>
              <a:t>before</a:t>
            </a:r>
            <a:r>
              <a:rPr lang="de-DE" dirty="0"/>
              <a:t>.</a:t>
            </a:r>
          </a:p>
          <a:p>
            <a:endParaRPr lang="de-DE" dirty="0"/>
          </a:p>
        </p:txBody>
      </p:sp>
      <p:sp>
        <p:nvSpPr>
          <p:cNvPr id="4" name="Fußzeilenplatzhalter 3"/>
          <p:cNvSpPr>
            <a:spLocks noGrp="1"/>
          </p:cNvSpPr>
          <p:nvPr>
            <p:ph type="ftr" sz="quarter" idx="11"/>
          </p:nvPr>
        </p:nvSpPr>
        <p:spPr/>
        <p:txBody>
          <a:bodyPr/>
          <a:lstStyle/>
          <a:p>
            <a:r>
              <a:rPr lang="de-DE" smtClean="0"/>
              <a:t>WFHSS 2015  Lille/France</a:t>
            </a:r>
            <a:endParaRPr lang="de-DE"/>
          </a:p>
        </p:txBody>
      </p:sp>
    </p:spTree>
    <p:extLst>
      <p:ext uri="{BB962C8B-B14F-4D97-AF65-F5344CB8AC3E}">
        <p14:creationId xmlns:p14="http://schemas.microsoft.com/office/powerpoint/2010/main" val="3564412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marL="514350" indent="-514350"/>
            <a:r>
              <a:rPr lang="de-DE" dirty="0"/>
              <a:t>Pass-Fail </a:t>
            </a:r>
            <a:r>
              <a:rPr lang="de-DE" dirty="0" err="1"/>
              <a:t>criterias</a:t>
            </a:r>
            <a:endParaRPr lang="de-DE" dirty="0"/>
          </a:p>
        </p:txBody>
      </p:sp>
      <p:sp>
        <p:nvSpPr>
          <p:cNvPr id="3" name="Inhaltsplatzhalter 2"/>
          <p:cNvSpPr>
            <a:spLocks noGrp="1"/>
          </p:cNvSpPr>
          <p:nvPr>
            <p:ph idx="1"/>
          </p:nvPr>
        </p:nvSpPr>
        <p:spPr/>
        <p:txBody>
          <a:bodyPr/>
          <a:lstStyle/>
          <a:p>
            <a:pPr marL="0" indent="0">
              <a:buNone/>
            </a:pPr>
            <a:r>
              <a:rPr lang="de-DE" dirty="0" err="1" smtClean="0"/>
              <a:t>Combination</a:t>
            </a:r>
            <a:r>
              <a:rPr lang="de-DE" dirty="0" smtClean="0"/>
              <a:t> </a:t>
            </a:r>
            <a:r>
              <a:rPr lang="de-DE" dirty="0" err="1" smtClean="0"/>
              <a:t>of</a:t>
            </a:r>
            <a:r>
              <a:rPr lang="de-DE" dirty="0" smtClean="0"/>
              <a:t> </a:t>
            </a:r>
            <a:r>
              <a:rPr lang="de-DE" dirty="0" err="1" smtClean="0"/>
              <a:t>failures</a:t>
            </a:r>
            <a:endParaRPr lang="de-DE" dirty="0" smtClean="0"/>
          </a:p>
          <a:p>
            <a:pPr marL="0" indent="0">
              <a:buNone/>
            </a:pPr>
            <a:endParaRPr lang="de-DE" dirty="0"/>
          </a:p>
          <a:p>
            <a:pPr marL="0" indent="0">
              <a:buNone/>
            </a:pPr>
            <a:r>
              <a:rPr lang="de-DE" dirty="0" err="1" smtClean="0"/>
              <a:t>Simulated</a:t>
            </a:r>
            <a:r>
              <a:rPr lang="de-DE" dirty="0" smtClean="0"/>
              <a:t> </a:t>
            </a:r>
            <a:r>
              <a:rPr lang="de-DE" dirty="0" err="1" smtClean="0"/>
              <a:t>Failures</a:t>
            </a:r>
            <a:r>
              <a:rPr lang="de-DE" dirty="0" smtClean="0"/>
              <a:t> all </a:t>
            </a:r>
            <a:r>
              <a:rPr lang="de-DE" dirty="0" err="1" smtClean="0"/>
              <a:t>together</a:t>
            </a:r>
            <a:r>
              <a:rPr lang="de-DE" dirty="0" smtClean="0"/>
              <a:t> </a:t>
            </a:r>
            <a:r>
              <a:rPr lang="de-DE" dirty="0" err="1" smtClean="0"/>
              <a:t>have</a:t>
            </a:r>
            <a:r>
              <a:rPr lang="de-DE" dirty="0" smtClean="0"/>
              <a:t> </a:t>
            </a:r>
            <a:r>
              <a:rPr lang="de-DE" dirty="0" err="1" smtClean="0"/>
              <a:t>been</a:t>
            </a:r>
            <a:r>
              <a:rPr lang="de-DE" dirty="0" smtClean="0"/>
              <a:t> </a:t>
            </a:r>
            <a:r>
              <a:rPr lang="de-DE" dirty="0" err="1" smtClean="0"/>
              <a:t>run</a:t>
            </a:r>
            <a:r>
              <a:rPr lang="de-DE" dirty="0" smtClean="0"/>
              <a:t> </a:t>
            </a:r>
            <a:r>
              <a:rPr lang="de-DE" dirty="0" err="1" smtClean="0"/>
              <a:t>with</a:t>
            </a:r>
            <a:r>
              <a:rPr lang="de-DE" dirty="0" smtClean="0"/>
              <a:t> </a:t>
            </a:r>
            <a:r>
              <a:rPr lang="de-DE" dirty="0" err="1" smtClean="0"/>
              <a:t>empty</a:t>
            </a:r>
            <a:r>
              <a:rPr lang="de-DE" dirty="0" smtClean="0"/>
              <a:t> </a:t>
            </a:r>
            <a:r>
              <a:rPr lang="de-DE" dirty="0" err="1" smtClean="0"/>
              <a:t>and</a:t>
            </a:r>
            <a:r>
              <a:rPr lang="de-DE" dirty="0" smtClean="0"/>
              <a:t> </a:t>
            </a:r>
            <a:r>
              <a:rPr lang="de-DE" dirty="0" err="1" smtClean="0"/>
              <a:t>full</a:t>
            </a:r>
            <a:r>
              <a:rPr lang="de-DE" dirty="0" smtClean="0"/>
              <a:t> </a:t>
            </a:r>
            <a:r>
              <a:rPr lang="de-DE" dirty="0" err="1" smtClean="0"/>
              <a:t>chamber</a:t>
            </a:r>
            <a:endParaRPr lang="de-DE" dirty="0" smtClean="0"/>
          </a:p>
          <a:p>
            <a:pPr marL="0" indent="0">
              <a:buNone/>
            </a:pPr>
            <a:endParaRPr lang="de-DE" dirty="0"/>
          </a:p>
          <a:p>
            <a:pPr marL="0" indent="0">
              <a:buNone/>
            </a:pPr>
            <a:r>
              <a:rPr lang="de-DE" dirty="0"/>
              <a:t>The </a:t>
            </a:r>
            <a:r>
              <a:rPr lang="de-DE" dirty="0" err="1"/>
              <a:t>BI‘s</a:t>
            </a:r>
            <a:r>
              <a:rPr lang="de-DE" dirty="0"/>
              <a:t> </a:t>
            </a:r>
            <a:r>
              <a:rPr lang="de-DE" dirty="0" err="1"/>
              <a:t>and</a:t>
            </a:r>
            <a:r>
              <a:rPr lang="de-DE" dirty="0"/>
              <a:t> </a:t>
            </a:r>
            <a:r>
              <a:rPr lang="de-DE" dirty="0" err="1"/>
              <a:t>CI‘s</a:t>
            </a:r>
            <a:r>
              <a:rPr lang="de-DE" dirty="0"/>
              <a:t> </a:t>
            </a:r>
            <a:r>
              <a:rPr lang="de-DE" dirty="0" err="1"/>
              <a:t>of</a:t>
            </a:r>
            <a:r>
              <a:rPr lang="de-DE" dirty="0"/>
              <a:t> </a:t>
            </a:r>
            <a:r>
              <a:rPr lang="de-DE" dirty="0" err="1"/>
              <a:t>the</a:t>
            </a:r>
            <a:r>
              <a:rPr lang="de-DE" dirty="0"/>
              <a:t> </a:t>
            </a:r>
            <a:r>
              <a:rPr lang="de-DE" dirty="0" err="1"/>
              <a:t>cycle</a:t>
            </a:r>
            <a:r>
              <a:rPr lang="de-DE" dirty="0"/>
              <a:t> </a:t>
            </a:r>
            <a:r>
              <a:rPr lang="de-DE" dirty="0" err="1"/>
              <a:t>were</a:t>
            </a:r>
            <a:r>
              <a:rPr lang="de-DE" dirty="0"/>
              <a:t> </a:t>
            </a:r>
            <a:r>
              <a:rPr lang="de-DE" dirty="0" err="1"/>
              <a:t>evaluated</a:t>
            </a:r>
            <a:r>
              <a:rPr lang="de-DE" dirty="0"/>
              <a:t> </a:t>
            </a:r>
            <a:r>
              <a:rPr lang="de-DE" dirty="0" err="1"/>
              <a:t>using</a:t>
            </a:r>
            <a:r>
              <a:rPr lang="de-DE" dirty="0"/>
              <a:t> </a:t>
            </a:r>
            <a:r>
              <a:rPr lang="de-DE" dirty="0" err="1"/>
              <a:t>the</a:t>
            </a:r>
            <a:r>
              <a:rPr lang="de-DE" dirty="0"/>
              <a:t> same </a:t>
            </a:r>
            <a:r>
              <a:rPr lang="de-DE" dirty="0" err="1"/>
              <a:t>criterias</a:t>
            </a:r>
            <a:r>
              <a:rPr lang="de-DE" dirty="0"/>
              <a:t> </a:t>
            </a:r>
            <a:r>
              <a:rPr lang="de-DE" dirty="0" err="1"/>
              <a:t>as</a:t>
            </a:r>
            <a:r>
              <a:rPr lang="de-DE" dirty="0"/>
              <a:t> </a:t>
            </a:r>
            <a:r>
              <a:rPr lang="de-DE" dirty="0" err="1"/>
              <a:t>mentioned</a:t>
            </a:r>
            <a:r>
              <a:rPr lang="de-DE" dirty="0"/>
              <a:t> </a:t>
            </a:r>
            <a:r>
              <a:rPr lang="de-DE" dirty="0" err="1"/>
              <a:t>before</a:t>
            </a:r>
            <a:r>
              <a:rPr lang="de-DE" dirty="0"/>
              <a:t>.</a:t>
            </a:r>
          </a:p>
          <a:p>
            <a:endParaRPr lang="de-DE" dirty="0"/>
          </a:p>
        </p:txBody>
      </p:sp>
      <p:sp>
        <p:nvSpPr>
          <p:cNvPr id="4" name="Fußzeilenplatzhalter 3"/>
          <p:cNvSpPr>
            <a:spLocks noGrp="1"/>
          </p:cNvSpPr>
          <p:nvPr>
            <p:ph type="ftr" sz="quarter" idx="11"/>
          </p:nvPr>
        </p:nvSpPr>
        <p:spPr/>
        <p:txBody>
          <a:bodyPr/>
          <a:lstStyle/>
          <a:p>
            <a:r>
              <a:rPr lang="de-DE" smtClean="0"/>
              <a:t>WFHSS 2015  Lille/France</a:t>
            </a:r>
            <a:endParaRPr lang="de-DE"/>
          </a:p>
        </p:txBody>
      </p:sp>
    </p:spTree>
    <p:extLst>
      <p:ext uri="{BB962C8B-B14F-4D97-AF65-F5344CB8AC3E}">
        <p14:creationId xmlns:p14="http://schemas.microsoft.com/office/powerpoint/2010/main" val="302388925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marL="514350" indent="-514350"/>
            <a:r>
              <a:rPr lang="de-DE" dirty="0"/>
              <a:t>Pass-Fail </a:t>
            </a:r>
            <a:r>
              <a:rPr lang="de-DE" dirty="0" err="1"/>
              <a:t>criterias</a:t>
            </a:r>
            <a:endParaRPr lang="de-DE" dirty="0"/>
          </a:p>
        </p:txBody>
      </p:sp>
      <p:sp>
        <p:nvSpPr>
          <p:cNvPr id="3" name="Inhaltsplatzhalter 2"/>
          <p:cNvSpPr>
            <a:spLocks noGrp="1"/>
          </p:cNvSpPr>
          <p:nvPr>
            <p:ph idx="1"/>
          </p:nvPr>
        </p:nvSpPr>
        <p:spPr>
          <a:xfrm>
            <a:off x="457200" y="1124744"/>
            <a:ext cx="8229600" cy="3196952"/>
          </a:xfrm>
        </p:spPr>
        <p:txBody>
          <a:bodyPr/>
          <a:lstStyle/>
          <a:p>
            <a:pPr marL="0" indent="0">
              <a:buNone/>
            </a:pPr>
            <a:r>
              <a:rPr lang="de-DE" dirty="0" smtClean="0"/>
              <a:t>Load</a:t>
            </a:r>
          </a:p>
          <a:p>
            <a:pPr marL="0" indent="0">
              <a:buNone/>
            </a:pPr>
            <a:r>
              <a:rPr lang="de-DE" sz="2000" dirty="0" smtClean="0"/>
              <a:t>The </a:t>
            </a:r>
            <a:r>
              <a:rPr lang="de-DE" sz="2000" dirty="0" err="1" smtClean="0"/>
              <a:t>sterilizers</a:t>
            </a:r>
            <a:r>
              <a:rPr lang="de-DE" sz="2000" dirty="0" smtClean="0"/>
              <a:t> </a:t>
            </a:r>
            <a:r>
              <a:rPr lang="de-DE" sz="2000" dirty="0" err="1" smtClean="0"/>
              <a:t>have</a:t>
            </a:r>
            <a:r>
              <a:rPr lang="de-DE" sz="2000" dirty="0" smtClean="0"/>
              <a:t> </a:t>
            </a:r>
            <a:r>
              <a:rPr lang="de-DE" sz="2000" dirty="0" err="1" smtClean="0"/>
              <a:t>been</a:t>
            </a:r>
            <a:r>
              <a:rPr lang="de-DE" sz="2000" dirty="0" smtClean="0"/>
              <a:t> </a:t>
            </a:r>
            <a:r>
              <a:rPr lang="de-DE" sz="2000" dirty="0" err="1" smtClean="0"/>
              <a:t>loaded</a:t>
            </a:r>
            <a:r>
              <a:rPr lang="de-DE" sz="2000" dirty="0" smtClean="0"/>
              <a:t> </a:t>
            </a:r>
            <a:r>
              <a:rPr lang="de-DE" sz="2000" dirty="0" err="1" smtClean="0"/>
              <a:t>with</a:t>
            </a:r>
            <a:r>
              <a:rPr lang="de-DE" sz="2000" dirty="0" smtClean="0"/>
              <a:t> </a:t>
            </a:r>
            <a:r>
              <a:rPr lang="de-DE" sz="2000" dirty="0" err="1" smtClean="0"/>
              <a:t>silicone</a:t>
            </a:r>
            <a:r>
              <a:rPr lang="de-DE" sz="2000" dirty="0" smtClean="0"/>
              <a:t> </a:t>
            </a:r>
            <a:r>
              <a:rPr lang="de-DE" sz="2000" dirty="0" err="1" smtClean="0"/>
              <a:t>mats</a:t>
            </a:r>
            <a:r>
              <a:rPr lang="de-DE" sz="2000" dirty="0" smtClean="0"/>
              <a:t> </a:t>
            </a:r>
            <a:r>
              <a:rPr lang="de-DE" sz="2000" dirty="0" err="1" smtClean="0"/>
              <a:t>and</a:t>
            </a:r>
            <a:r>
              <a:rPr lang="de-DE" sz="2000" dirty="0" smtClean="0"/>
              <a:t>/</a:t>
            </a:r>
            <a:r>
              <a:rPr lang="de-DE" sz="2000" dirty="0" err="1" smtClean="0"/>
              <a:t>or</a:t>
            </a:r>
            <a:r>
              <a:rPr lang="de-DE" sz="2000" dirty="0" smtClean="0"/>
              <a:t> </a:t>
            </a:r>
            <a:r>
              <a:rPr lang="de-DE" sz="2000" dirty="0" err="1" smtClean="0"/>
              <a:t>other</a:t>
            </a:r>
            <a:r>
              <a:rPr lang="de-DE" sz="2000" dirty="0" smtClean="0"/>
              <a:t> </a:t>
            </a:r>
            <a:r>
              <a:rPr lang="de-DE" sz="2000" dirty="0" err="1" smtClean="0"/>
              <a:t>materials</a:t>
            </a:r>
            <a:r>
              <a:rPr lang="de-DE" sz="2000" dirty="0" smtClean="0"/>
              <a:t>.</a:t>
            </a:r>
          </a:p>
          <a:p>
            <a:pPr marL="0" indent="0">
              <a:buNone/>
            </a:pPr>
            <a:r>
              <a:rPr lang="de-DE" sz="2000" dirty="0" smtClean="0"/>
              <a:t>The </a:t>
            </a:r>
            <a:r>
              <a:rPr lang="de-DE" sz="2000" dirty="0" err="1" smtClean="0"/>
              <a:t>size</a:t>
            </a:r>
            <a:r>
              <a:rPr lang="de-DE" sz="2000" dirty="0" smtClean="0"/>
              <a:t> </a:t>
            </a:r>
            <a:r>
              <a:rPr lang="de-DE" sz="2000" dirty="0" err="1" smtClean="0"/>
              <a:t>of</a:t>
            </a:r>
            <a:r>
              <a:rPr lang="de-DE" sz="2000" dirty="0" smtClean="0"/>
              <a:t> </a:t>
            </a:r>
            <a:r>
              <a:rPr lang="de-DE" sz="2000" dirty="0" err="1" smtClean="0"/>
              <a:t>the</a:t>
            </a:r>
            <a:r>
              <a:rPr lang="de-DE" sz="2000" dirty="0" smtClean="0"/>
              <a:t> </a:t>
            </a:r>
            <a:r>
              <a:rPr lang="de-DE" sz="2000" dirty="0" err="1" smtClean="0"/>
              <a:t>load</a:t>
            </a:r>
            <a:r>
              <a:rPr lang="de-DE" sz="2000" dirty="0" smtClean="0"/>
              <a:t> was </a:t>
            </a:r>
            <a:r>
              <a:rPr lang="de-DE" sz="2000" dirty="0" err="1" smtClean="0"/>
              <a:t>depending</a:t>
            </a:r>
            <a:r>
              <a:rPr lang="de-DE" sz="2000" dirty="0" smtClean="0"/>
              <a:t> on </a:t>
            </a:r>
            <a:r>
              <a:rPr lang="de-DE" sz="2000" dirty="0" err="1" smtClean="0"/>
              <a:t>the</a:t>
            </a:r>
            <a:r>
              <a:rPr lang="de-DE" sz="2000" dirty="0" smtClean="0"/>
              <a:t> </a:t>
            </a:r>
            <a:r>
              <a:rPr lang="de-DE" sz="2000" dirty="0" err="1" smtClean="0"/>
              <a:t>results</a:t>
            </a:r>
            <a:r>
              <a:rPr lang="de-DE" sz="2000" dirty="0" smtClean="0"/>
              <a:t> </a:t>
            </a:r>
            <a:r>
              <a:rPr lang="de-DE" sz="2000" dirty="0" err="1" smtClean="0"/>
              <a:t>of</a:t>
            </a:r>
            <a:r>
              <a:rPr lang="de-DE" sz="2000" dirty="0" smtClean="0"/>
              <a:t> </a:t>
            </a:r>
            <a:r>
              <a:rPr lang="de-DE" sz="2000" dirty="0" err="1" smtClean="0"/>
              <a:t>the</a:t>
            </a:r>
            <a:r>
              <a:rPr lang="de-DE" sz="2000" dirty="0" smtClean="0"/>
              <a:t> </a:t>
            </a:r>
            <a:r>
              <a:rPr lang="de-DE" sz="2000" dirty="0" err="1" smtClean="0"/>
              <a:t>BI‘s</a:t>
            </a:r>
            <a:r>
              <a:rPr lang="de-DE" sz="2000" dirty="0" smtClean="0"/>
              <a:t>. </a:t>
            </a:r>
            <a:r>
              <a:rPr lang="de-DE" sz="2000" dirty="0" err="1" smtClean="0"/>
              <a:t>Sterilization</a:t>
            </a:r>
            <a:r>
              <a:rPr lang="de-DE" sz="2000" dirty="0" smtClean="0"/>
              <a:t> </a:t>
            </a:r>
            <a:r>
              <a:rPr lang="de-DE" sz="2000" dirty="0" err="1" smtClean="0"/>
              <a:t>has</a:t>
            </a:r>
            <a:r>
              <a:rPr lang="de-DE" sz="2000" dirty="0" smtClean="0"/>
              <a:t> </a:t>
            </a:r>
            <a:r>
              <a:rPr lang="de-DE" sz="2000" dirty="0" err="1" smtClean="0"/>
              <a:t>been</a:t>
            </a:r>
            <a:r>
              <a:rPr lang="de-DE" sz="2000" dirty="0" smtClean="0"/>
              <a:t> </a:t>
            </a:r>
            <a:r>
              <a:rPr lang="de-DE" sz="2000" dirty="0" err="1" smtClean="0"/>
              <a:t>performed</a:t>
            </a:r>
            <a:r>
              <a:rPr lang="de-DE" sz="2000" dirty="0" smtClean="0"/>
              <a:t> in half </a:t>
            </a:r>
            <a:r>
              <a:rPr lang="de-DE" sz="2000" dirty="0" err="1" smtClean="0"/>
              <a:t>cycle</a:t>
            </a:r>
            <a:r>
              <a:rPr lang="de-DE" sz="2000" dirty="0" smtClean="0"/>
              <a:t> </a:t>
            </a:r>
            <a:r>
              <a:rPr lang="de-DE" sz="2000" dirty="0" err="1" smtClean="0"/>
              <a:t>mode</a:t>
            </a:r>
            <a:r>
              <a:rPr lang="de-DE" sz="2000" dirty="0" smtClean="0"/>
              <a:t>.</a:t>
            </a:r>
          </a:p>
        </p:txBody>
      </p:sp>
      <p:sp>
        <p:nvSpPr>
          <p:cNvPr id="4" name="Fußzeilenplatzhalter 3"/>
          <p:cNvSpPr>
            <a:spLocks noGrp="1"/>
          </p:cNvSpPr>
          <p:nvPr>
            <p:ph type="ftr" sz="quarter" idx="11"/>
          </p:nvPr>
        </p:nvSpPr>
        <p:spPr/>
        <p:txBody>
          <a:bodyPr/>
          <a:lstStyle/>
          <a:p>
            <a:r>
              <a:rPr lang="de-DE" smtClean="0"/>
              <a:t>WFHSS 2015  Lille/France</a:t>
            </a:r>
            <a:endParaRPr lang="de-DE"/>
          </a:p>
        </p:txBody>
      </p:sp>
      <p:pic>
        <p:nvPicPr>
          <p:cNvPr id="5" name="Bild 7" descr="DSCN1064"/>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3220090"/>
            <a:ext cx="2879725" cy="2158365"/>
          </a:xfrm>
          <a:prstGeom prst="rect">
            <a:avLst/>
          </a:prstGeom>
          <a:noFill/>
          <a:ln>
            <a:noFill/>
          </a:ln>
        </p:spPr>
      </p:pic>
      <p:pic>
        <p:nvPicPr>
          <p:cNvPr id="6" name="Bild 8" descr="DSCN1067"/>
          <p:cNvPicPr/>
          <p:nvPr/>
        </p:nvPicPr>
        <p:blipFill>
          <a:blip r:embed="rId3" cstate="print">
            <a:lum bright="4000" contrast="2000"/>
            <a:extLst>
              <a:ext uri="{28A0092B-C50C-407E-A947-70E740481C1C}">
                <a14:useLocalDpi xmlns:a14="http://schemas.microsoft.com/office/drawing/2010/main" val="0"/>
              </a:ext>
            </a:extLst>
          </a:blip>
          <a:srcRect/>
          <a:stretch>
            <a:fillRect/>
          </a:stretch>
        </p:blipFill>
        <p:spPr bwMode="auto">
          <a:xfrm>
            <a:off x="3203848" y="3212976"/>
            <a:ext cx="2879725" cy="2153285"/>
          </a:xfrm>
          <a:prstGeom prst="rect">
            <a:avLst/>
          </a:prstGeom>
          <a:noFill/>
          <a:ln>
            <a:noFill/>
          </a:ln>
        </p:spPr>
      </p:pic>
      <p:pic>
        <p:nvPicPr>
          <p:cNvPr id="7" name="Grafik 6" descr="G:\Projekte\Projekte laufend\00515-HumanMeditek_Validierung_Plasmasterilisator\Bilder\SNV39606.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84168" y="3206626"/>
            <a:ext cx="2879725" cy="2159635"/>
          </a:xfrm>
          <a:prstGeom prst="rect">
            <a:avLst/>
          </a:prstGeom>
          <a:noFill/>
          <a:ln>
            <a:noFill/>
          </a:ln>
        </p:spPr>
      </p:pic>
      <p:sp>
        <p:nvSpPr>
          <p:cNvPr id="8" name="Textfeld 7"/>
          <p:cNvSpPr txBox="1"/>
          <p:nvPr/>
        </p:nvSpPr>
        <p:spPr>
          <a:xfrm>
            <a:off x="755576" y="5733256"/>
            <a:ext cx="3018775" cy="369332"/>
          </a:xfrm>
          <a:prstGeom prst="rect">
            <a:avLst/>
          </a:prstGeom>
          <a:noFill/>
        </p:spPr>
        <p:txBody>
          <a:bodyPr wrap="none" rtlCol="0">
            <a:spAutoFit/>
          </a:bodyPr>
          <a:lstStyle/>
          <a:p>
            <a:r>
              <a:rPr lang="de-DE" dirty="0" err="1" smtClean="0"/>
              <a:t>Example</a:t>
            </a:r>
            <a:r>
              <a:rPr lang="de-DE" dirty="0" smtClean="0"/>
              <a:t> </a:t>
            </a:r>
            <a:r>
              <a:rPr lang="de-DE" dirty="0" err="1" smtClean="0"/>
              <a:t>for</a:t>
            </a:r>
            <a:r>
              <a:rPr lang="de-DE" dirty="0" smtClean="0"/>
              <a:t> </a:t>
            </a:r>
            <a:r>
              <a:rPr lang="de-DE" dirty="0" err="1" smtClean="0"/>
              <a:t>challenge</a:t>
            </a:r>
            <a:r>
              <a:rPr lang="de-DE" dirty="0" smtClean="0"/>
              <a:t> pack</a:t>
            </a:r>
            <a:endParaRPr lang="de-DE" dirty="0"/>
          </a:p>
        </p:txBody>
      </p:sp>
    </p:spTree>
    <p:extLst>
      <p:ext uri="{BB962C8B-B14F-4D97-AF65-F5344CB8AC3E}">
        <p14:creationId xmlns:p14="http://schemas.microsoft.com/office/powerpoint/2010/main" val="30238892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3200" b="1" dirty="0" err="1" smtClean="0"/>
              <a:t>Sterilizer</a:t>
            </a:r>
            <a:r>
              <a:rPr lang="de-DE" sz="3200" b="1" dirty="0" smtClean="0"/>
              <a:t> </a:t>
            </a:r>
            <a:r>
              <a:rPr lang="de-DE" sz="3200" b="1" dirty="0" err="1" smtClean="0"/>
              <a:t>tested</a:t>
            </a:r>
            <a:r>
              <a:rPr lang="de-DE" sz="3200" b="1" dirty="0" smtClean="0"/>
              <a:t> </a:t>
            </a:r>
            <a:r>
              <a:rPr lang="de-DE" sz="3200" b="1" dirty="0" err="1" smtClean="0"/>
              <a:t>since</a:t>
            </a:r>
            <a:r>
              <a:rPr lang="de-DE" sz="3200" b="1" dirty="0" smtClean="0"/>
              <a:t> 2000</a:t>
            </a:r>
            <a:endParaRPr lang="de-DE" sz="3200" b="1" dirty="0"/>
          </a:p>
        </p:txBody>
      </p:sp>
      <p:sp>
        <p:nvSpPr>
          <p:cNvPr id="4" name="Fußzeilenplatzhalter 3"/>
          <p:cNvSpPr>
            <a:spLocks noGrp="1"/>
          </p:cNvSpPr>
          <p:nvPr>
            <p:ph type="ftr" sz="quarter" idx="11"/>
          </p:nvPr>
        </p:nvSpPr>
        <p:spPr/>
        <p:txBody>
          <a:bodyPr/>
          <a:lstStyle/>
          <a:p>
            <a:r>
              <a:rPr lang="de-DE" smtClean="0"/>
              <a:t>WFHSS 2015  Lille/France</a:t>
            </a:r>
            <a:endParaRPr lang="de-DE"/>
          </a:p>
        </p:txBody>
      </p:sp>
      <p:graphicFrame>
        <p:nvGraphicFramePr>
          <p:cNvPr id="7" name="Inhaltsplatzhalter 6"/>
          <p:cNvGraphicFramePr>
            <a:graphicFrameLocks noGrp="1"/>
          </p:cNvGraphicFramePr>
          <p:nvPr>
            <p:ph idx="1"/>
            <p:extLst>
              <p:ext uri="{D42A27DB-BD31-4B8C-83A1-F6EECF244321}">
                <p14:modId xmlns:p14="http://schemas.microsoft.com/office/powerpoint/2010/main" val="107751886"/>
              </p:ext>
            </p:extLst>
          </p:nvPr>
        </p:nvGraphicFramePr>
        <p:xfrm>
          <a:off x="1259632" y="1378100"/>
          <a:ext cx="6624736" cy="4559466"/>
        </p:xfrm>
        <a:graphic>
          <a:graphicData uri="http://schemas.openxmlformats.org/drawingml/2006/table">
            <a:tbl>
              <a:tblPr>
                <a:tableStyleId>{5C22544A-7EE6-4342-B048-85BDC9FD1C3A}</a:tableStyleId>
              </a:tblPr>
              <a:tblGrid>
                <a:gridCol w="2549808"/>
                <a:gridCol w="405110"/>
                <a:gridCol w="405110"/>
                <a:gridCol w="405110"/>
                <a:gridCol w="405110"/>
                <a:gridCol w="405110"/>
                <a:gridCol w="405110"/>
                <a:gridCol w="405110"/>
                <a:gridCol w="619579"/>
                <a:gridCol w="619579"/>
              </a:tblGrid>
              <a:tr h="466724">
                <a:tc>
                  <a:txBody>
                    <a:bodyPr/>
                    <a:lstStyle/>
                    <a:p>
                      <a:pPr algn="l" fontAlgn="b"/>
                      <a:r>
                        <a:rPr lang="de-DE" sz="1600" b="1" i="0" u="none" strike="noStrike" dirty="0" err="1" smtClean="0">
                          <a:effectLst/>
                        </a:rPr>
                        <a:t>Manufacturer</a:t>
                      </a:r>
                      <a:endParaRPr lang="de-DE" sz="1600" b="1" i="0" u="none" strike="noStrike" dirty="0">
                        <a:solidFill>
                          <a:srgbClr val="000000"/>
                        </a:solidFill>
                        <a:effectLst/>
                        <a:latin typeface="Calibri"/>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algn="ctr" fontAlgn="b"/>
                      <a:r>
                        <a:rPr lang="de-DE" sz="1600" b="1" i="0" u="none" strike="noStrike" dirty="0">
                          <a:effectLst/>
                        </a:rPr>
                        <a:t>1</a:t>
                      </a:r>
                      <a:endParaRPr lang="de-DE" sz="1600" b="1" i="0" u="none" strike="noStrike" dirty="0">
                        <a:solidFill>
                          <a:srgbClr val="000000"/>
                        </a:solidFill>
                        <a:effectLst/>
                        <a:latin typeface="Calibri"/>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de-DE"/>
                    </a:p>
                  </a:txBody>
                  <a:tcPr/>
                </a:tc>
                <a:tc hMerge="1">
                  <a:txBody>
                    <a:bodyPr/>
                    <a:lstStyle/>
                    <a:p>
                      <a:endParaRPr lang="de-DE"/>
                    </a:p>
                  </a:txBody>
                  <a:tcPr/>
                </a:tc>
                <a:tc hMerge="1">
                  <a:txBody>
                    <a:bodyPr/>
                    <a:lstStyle/>
                    <a:p>
                      <a:endParaRPr lang="de-DE"/>
                    </a:p>
                  </a:txBody>
                  <a:tcPr/>
                </a:tc>
                <a:tc gridSpan="3">
                  <a:txBody>
                    <a:bodyPr/>
                    <a:lstStyle/>
                    <a:p>
                      <a:pPr algn="ctr" fontAlgn="b"/>
                      <a:r>
                        <a:rPr lang="de-DE" sz="1600" b="1" i="0" u="none" strike="noStrike" dirty="0">
                          <a:effectLst/>
                        </a:rPr>
                        <a:t>2</a:t>
                      </a:r>
                      <a:endParaRPr lang="de-DE" sz="1600" b="1" i="0" u="none" strike="noStrike" dirty="0">
                        <a:solidFill>
                          <a:srgbClr val="000000"/>
                        </a:solidFill>
                        <a:effectLst/>
                        <a:latin typeface="Calibri"/>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de-DE"/>
                    </a:p>
                  </a:txBody>
                  <a:tcPr/>
                </a:tc>
                <a:tc hMerge="1">
                  <a:txBody>
                    <a:bodyPr/>
                    <a:lstStyle/>
                    <a:p>
                      <a:endParaRPr lang="de-DE"/>
                    </a:p>
                  </a:txBody>
                  <a:tcPr/>
                </a:tc>
                <a:tc>
                  <a:txBody>
                    <a:bodyPr/>
                    <a:lstStyle/>
                    <a:p>
                      <a:pPr algn="ctr" fontAlgn="b"/>
                      <a:r>
                        <a:rPr lang="de-DE" sz="1600" b="1" i="0" u="none" strike="noStrike">
                          <a:effectLst/>
                        </a:rPr>
                        <a:t>3</a:t>
                      </a:r>
                      <a:endParaRPr lang="de-DE" sz="1600" b="1" i="0" u="none" strike="noStrike">
                        <a:solidFill>
                          <a:srgbClr val="000000"/>
                        </a:solidFill>
                        <a:effectLst/>
                        <a:latin typeface="Calibri"/>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600" b="1" i="0" u="none" strike="noStrike" dirty="0">
                          <a:effectLst/>
                        </a:rPr>
                        <a:t>4</a:t>
                      </a:r>
                      <a:endParaRPr lang="de-DE" sz="1600" b="1" i="0" u="none" strike="noStrike" dirty="0">
                        <a:solidFill>
                          <a:srgbClr val="000000"/>
                        </a:solidFill>
                        <a:effectLst/>
                        <a:latin typeface="Calibri"/>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04056">
                <a:tc>
                  <a:txBody>
                    <a:bodyPr/>
                    <a:lstStyle/>
                    <a:p>
                      <a:pPr algn="l" fontAlgn="b"/>
                      <a:r>
                        <a:rPr lang="de-DE" sz="1600" b="1" i="0" u="none" strike="noStrike" dirty="0" err="1">
                          <a:effectLst/>
                        </a:rPr>
                        <a:t>Sterilizer</a:t>
                      </a:r>
                      <a:endParaRPr lang="de-DE" sz="1600" b="1" i="0" u="none" strike="noStrike" dirty="0">
                        <a:solidFill>
                          <a:srgbClr val="000000"/>
                        </a:solidFill>
                        <a:effectLst/>
                        <a:latin typeface="Calibri"/>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600" b="1" i="0" u="none" strike="noStrike" dirty="0">
                          <a:effectLst/>
                        </a:rPr>
                        <a:t>1</a:t>
                      </a:r>
                      <a:endParaRPr lang="de-DE" sz="1600" b="1" i="0" u="none" strike="noStrike" dirty="0">
                        <a:solidFill>
                          <a:srgbClr val="000000"/>
                        </a:solidFill>
                        <a:effectLst/>
                        <a:latin typeface="Calibri"/>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600" b="1" i="0" u="none" strike="noStrike" dirty="0">
                          <a:effectLst/>
                        </a:rPr>
                        <a:t>2</a:t>
                      </a:r>
                      <a:endParaRPr lang="de-DE" sz="1600" b="1" i="0" u="none" strike="noStrike" dirty="0">
                        <a:solidFill>
                          <a:srgbClr val="000000"/>
                        </a:solidFill>
                        <a:effectLst/>
                        <a:latin typeface="Calibri"/>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600" b="1" i="0" u="none" strike="noStrike" dirty="0">
                          <a:effectLst/>
                        </a:rPr>
                        <a:t>3</a:t>
                      </a:r>
                      <a:endParaRPr lang="de-DE" sz="1600" b="1" i="0" u="none" strike="noStrike" dirty="0">
                        <a:solidFill>
                          <a:srgbClr val="000000"/>
                        </a:solidFill>
                        <a:effectLst/>
                        <a:latin typeface="Calibri"/>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600" b="1" i="0" u="none" strike="noStrike" dirty="0">
                          <a:effectLst/>
                        </a:rPr>
                        <a:t>4</a:t>
                      </a:r>
                      <a:endParaRPr lang="de-DE" sz="1600" b="1" i="0" u="none" strike="noStrike" dirty="0">
                        <a:solidFill>
                          <a:srgbClr val="000000"/>
                        </a:solidFill>
                        <a:effectLst/>
                        <a:latin typeface="Calibri"/>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600" b="1" i="0" u="none" strike="noStrike" dirty="0">
                          <a:effectLst/>
                        </a:rPr>
                        <a:t>5</a:t>
                      </a:r>
                      <a:endParaRPr lang="de-DE" sz="1600" b="1" i="0" u="none" strike="noStrike" dirty="0">
                        <a:solidFill>
                          <a:srgbClr val="000000"/>
                        </a:solidFill>
                        <a:effectLst/>
                        <a:latin typeface="Calibri"/>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600" b="1" i="0" u="none" strike="noStrike" dirty="0">
                          <a:effectLst/>
                        </a:rPr>
                        <a:t>6</a:t>
                      </a:r>
                      <a:endParaRPr lang="de-DE" sz="1600" b="1" i="0" u="none" strike="noStrike" dirty="0">
                        <a:solidFill>
                          <a:srgbClr val="000000"/>
                        </a:solidFill>
                        <a:effectLst/>
                        <a:latin typeface="Calibri"/>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600" b="1" i="0" u="none" strike="noStrike" dirty="0">
                          <a:effectLst/>
                        </a:rPr>
                        <a:t>7</a:t>
                      </a:r>
                      <a:endParaRPr lang="de-DE" sz="1600" b="1" i="0" u="none" strike="noStrike" dirty="0">
                        <a:solidFill>
                          <a:srgbClr val="000000"/>
                        </a:solidFill>
                        <a:effectLst/>
                        <a:latin typeface="Calibri"/>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600" b="1" i="0" u="none" strike="noStrike" dirty="0">
                          <a:effectLst/>
                        </a:rPr>
                        <a:t>8</a:t>
                      </a:r>
                      <a:endParaRPr lang="de-DE" sz="1600" b="1" i="0" u="none" strike="noStrike" dirty="0">
                        <a:solidFill>
                          <a:srgbClr val="000000"/>
                        </a:solidFill>
                        <a:effectLst/>
                        <a:latin typeface="Calibri"/>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600" b="1" i="0" u="none" strike="noStrike" dirty="0">
                          <a:effectLst/>
                        </a:rPr>
                        <a:t>9</a:t>
                      </a:r>
                      <a:endParaRPr lang="de-DE" sz="1600" b="1" i="0" u="none" strike="noStrike" dirty="0">
                        <a:solidFill>
                          <a:srgbClr val="000000"/>
                        </a:solidFill>
                        <a:effectLst/>
                        <a:latin typeface="Calibri"/>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04056">
                <a:tc>
                  <a:txBody>
                    <a:bodyPr/>
                    <a:lstStyle/>
                    <a:p>
                      <a:pPr algn="l" fontAlgn="b"/>
                      <a:r>
                        <a:rPr lang="de-DE" sz="1600" b="1" i="0" u="none" strike="noStrike" dirty="0" err="1" smtClean="0">
                          <a:solidFill>
                            <a:srgbClr val="000000"/>
                          </a:solidFill>
                          <a:effectLst/>
                          <a:latin typeface="Calibri"/>
                        </a:rPr>
                        <a:t>Comparable</a:t>
                      </a:r>
                      <a:r>
                        <a:rPr lang="de-DE" sz="1600" b="1" i="0" u="none" strike="noStrike" dirty="0" smtClean="0">
                          <a:solidFill>
                            <a:srgbClr val="000000"/>
                          </a:solidFill>
                          <a:effectLst/>
                          <a:latin typeface="Calibri"/>
                        </a:rPr>
                        <a:t> Cycle </a:t>
                      </a:r>
                      <a:r>
                        <a:rPr lang="de-DE" sz="1600" b="1" i="0" u="none" strike="noStrike" dirty="0" err="1" smtClean="0">
                          <a:solidFill>
                            <a:srgbClr val="000000"/>
                          </a:solidFill>
                          <a:effectLst/>
                          <a:latin typeface="Calibri"/>
                        </a:rPr>
                        <a:t>of</a:t>
                      </a:r>
                      <a:r>
                        <a:rPr lang="de-DE" sz="1600" b="1" i="0" u="none" strike="noStrike" dirty="0" smtClean="0">
                          <a:solidFill>
                            <a:srgbClr val="000000"/>
                          </a:solidFill>
                          <a:effectLst/>
                          <a:latin typeface="Calibri"/>
                        </a:rPr>
                        <a:t> </a:t>
                      </a:r>
                      <a:r>
                        <a:rPr lang="de-DE" sz="1600" b="1" i="0" u="none" strike="noStrike" dirty="0" err="1" smtClean="0">
                          <a:solidFill>
                            <a:srgbClr val="000000"/>
                          </a:solidFill>
                          <a:effectLst/>
                          <a:latin typeface="Calibri"/>
                        </a:rPr>
                        <a:t>the</a:t>
                      </a:r>
                      <a:r>
                        <a:rPr lang="de-DE" sz="1600" b="1" i="0" u="none" strike="noStrike" dirty="0" smtClean="0">
                          <a:solidFill>
                            <a:srgbClr val="000000"/>
                          </a:solidFill>
                          <a:effectLst/>
                          <a:latin typeface="Calibri"/>
                        </a:rPr>
                        <a:t> different</a:t>
                      </a:r>
                      <a:r>
                        <a:rPr lang="de-DE" sz="1600" b="1" i="0" u="none" strike="noStrike" baseline="0" dirty="0" smtClean="0">
                          <a:solidFill>
                            <a:srgbClr val="000000"/>
                          </a:solidFill>
                          <a:effectLst/>
                          <a:latin typeface="Calibri"/>
                        </a:rPr>
                        <a:t> </a:t>
                      </a:r>
                      <a:r>
                        <a:rPr lang="de-DE" sz="1600" b="1" i="0" u="none" strike="noStrike" baseline="0" dirty="0" err="1" smtClean="0">
                          <a:solidFill>
                            <a:srgbClr val="000000"/>
                          </a:solidFill>
                          <a:effectLst/>
                          <a:latin typeface="Calibri"/>
                        </a:rPr>
                        <a:t>sterilizer</a:t>
                      </a:r>
                      <a:r>
                        <a:rPr lang="de-DE" sz="1600" b="1" i="0" u="none" strike="noStrike" baseline="0" dirty="0" smtClean="0">
                          <a:solidFill>
                            <a:srgbClr val="000000"/>
                          </a:solidFill>
                          <a:effectLst/>
                          <a:latin typeface="Calibri"/>
                        </a:rPr>
                        <a:t> </a:t>
                      </a:r>
                      <a:r>
                        <a:rPr lang="de-DE" sz="1600" b="1" i="0" u="none" strike="noStrike" baseline="0" dirty="0" err="1" smtClean="0">
                          <a:solidFill>
                            <a:srgbClr val="000000"/>
                          </a:solidFill>
                          <a:effectLst/>
                          <a:latin typeface="Calibri"/>
                        </a:rPr>
                        <a:t>models</a:t>
                      </a:r>
                      <a:endParaRPr lang="de-DE" sz="1600" b="1" i="0" u="none" strike="noStrike" dirty="0">
                        <a:solidFill>
                          <a:srgbClr val="000000"/>
                        </a:solidFill>
                        <a:effectLst/>
                        <a:latin typeface="Calibri"/>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de-DE" sz="1600" b="1" i="0" u="none" strike="noStrike" dirty="0">
                        <a:solidFill>
                          <a:srgbClr val="000000"/>
                        </a:solidFill>
                        <a:effectLst/>
                        <a:latin typeface="Calibri"/>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de-DE" sz="1600" b="1" i="0" u="none" strike="noStrike" dirty="0">
                        <a:solidFill>
                          <a:srgbClr val="000000"/>
                        </a:solidFill>
                        <a:effectLst/>
                        <a:latin typeface="Calibri"/>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de-DE" sz="1600" b="1" i="0" u="none" strike="noStrike" dirty="0">
                        <a:solidFill>
                          <a:srgbClr val="000000"/>
                        </a:solidFill>
                        <a:effectLst/>
                        <a:latin typeface="Calibri"/>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de-DE" sz="1600" b="1" i="0" u="none" strike="noStrike" dirty="0">
                        <a:solidFill>
                          <a:srgbClr val="000000"/>
                        </a:solidFill>
                        <a:effectLst/>
                        <a:latin typeface="Calibri"/>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600" b="1" i="0" u="none" strike="noStrike" dirty="0" smtClean="0">
                          <a:solidFill>
                            <a:srgbClr val="000000"/>
                          </a:solidFill>
                          <a:effectLst/>
                          <a:latin typeface="Calibri"/>
                        </a:rPr>
                        <a:t>x</a:t>
                      </a:r>
                      <a:endParaRPr lang="de-DE" sz="1600" b="1" i="0" u="none" strike="noStrike" dirty="0">
                        <a:solidFill>
                          <a:srgbClr val="000000"/>
                        </a:solidFill>
                        <a:effectLst/>
                        <a:latin typeface="Calibri"/>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600" b="1" i="0" u="none" strike="noStrike" dirty="0" smtClean="0">
                          <a:solidFill>
                            <a:srgbClr val="000000"/>
                          </a:solidFill>
                          <a:effectLst/>
                          <a:latin typeface="Calibri"/>
                        </a:rPr>
                        <a:t>x</a:t>
                      </a:r>
                      <a:endParaRPr lang="de-DE" sz="1600" b="1" i="0" u="none" strike="noStrike" dirty="0">
                        <a:solidFill>
                          <a:srgbClr val="000000"/>
                        </a:solidFill>
                        <a:effectLst/>
                        <a:latin typeface="Calibri"/>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600" b="1" i="0" u="none" strike="noStrike" dirty="0" smtClean="0">
                          <a:solidFill>
                            <a:srgbClr val="000000"/>
                          </a:solidFill>
                          <a:effectLst/>
                          <a:latin typeface="Calibri"/>
                        </a:rPr>
                        <a:t>x</a:t>
                      </a:r>
                      <a:endParaRPr lang="de-DE" sz="1600" b="1" i="0" u="none" strike="noStrike" dirty="0">
                        <a:solidFill>
                          <a:srgbClr val="000000"/>
                        </a:solidFill>
                        <a:effectLst/>
                        <a:latin typeface="Calibri"/>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de-DE" sz="1600" b="1" i="0" u="none" strike="noStrike" dirty="0">
                        <a:solidFill>
                          <a:srgbClr val="000000"/>
                        </a:solidFill>
                        <a:effectLst/>
                        <a:latin typeface="Calibri"/>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de-DE" sz="1600" b="1" i="0" u="none" strike="noStrike" dirty="0">
                        <a:solidFill>
                          <a:srgbClr val="000000"/>
                        </a:solidFill>
                        <a:effectLst/>
                        <a:latin typeface="Calibri"/>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04056">
                <a:tc>
                  <a:txBody>
                    <a:bodyPr/>
                    <a:lstStyle/>
                    <a:p>
                      <a:pPr algn="l" fontAlgn="b"/>
                      <a:r>
                        <a:rPr lang="de-DE" sz="1600" b="1" i="0" u="none" strike="noStrike">
                          <a:effectLst/>
                        </a:rPr>
                        <a:t>Plasma phase</a:t>
                      </a:r>
                      <a:endParaRPr lang="de-DE" sz="1600" b="1" i="0" u="none" strike="noStrike">
                        <a:solidFill>
                          <a:srgbClr val="000000"/>
                        </a:solidFill>
                        <a:effectLst/>
                        <a:latin typeface="Calibri"/>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600" b="1" i="0" u="none" strike="noStrike">
                          <a:effectLst/>
                        </a:rPr>
                        <a:t>x</a:t>
                      </a:r>
                      <a:endParaRPr lang="de-DE" sz="1600" b="1" i="0" u="none" strike="noStrike">
                        <a:solidFill>
                          <a:srgbClr val="000000"/>
                        </a:solidFill>
                        <a:effectLst/>
                        <a:latin typeface="Calibri"/>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600" b="1" i="0" u="none" strike="noStrike">
                          <a:effectLst/>
                        </a:rPr>
                        <a:t>x</a:t>
                      </a:r>
                      <a:endParaRPr lang="de-DE" sz="1600" b="1" i="0" u="none" strike="noStrike">
                        <a:solidFill>
                          <a:srgbClr val="000000"/>
                        </a:solidFill>
                        <a:effectLst/>
                        <a:latin typeface="Calibri"/>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600" b="1" i="0" u="none" strike="noStrike">
                          <a:effectLst/>
                        </a:rPr>
                        <a:t>x</a:t>
                      </a:r>
                      <a:endParaRPr lang="de-DE" sz="1600" b="1" i="0" u="none" strike="noStrike">
                        <a:solidFill>
                          <a:srgbClr val="000000"/>
                        </a:solidFill>
                        <a:effectLst/>
                        <a:latin typeface="Calibri"/>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600" b="1" i="0" u="none" strike="noStrike">
                          <a:effectLst/>
                        </a:rPr>
                        <a:t>x</a:t>
                      </a:r>
                      <a:endParaRPr lang="de-DE" sz="1600" b="1" i="0" u="none" strike="noStrike">
                        <a:solidFill>
                          <a:srgbClr val="000000"/>
                        </a:solidFill>
                        <a:effectLst/>
                        <a:latin typeface="Calibri"/>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600" b="1" i="0" u="none" strike="noStrike">
                          <a:effectLst/>
                        </a:rPr>
                        <a:t>x</a:t>
                      </a:r>
                      <a:endParaRPr lang="de-DE" sz="1600" b="1" i="0" u="none" strike="noStrike">
                        <a:solidFill>
                          <a:srgbClr val="000000"/>
                        </a:solidFill>
                        <a:effectLst/>
                        <a:latin typeface="Calibri"/>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600" b="1" i="0" u="none" strike="noStrike" dirty="0">
                          <a:effectLst/>
                        </a:rPr>
                        <a:t>x</a:t>
                      </a:r>
                      <a:endParaRPr lang="de-DE" sz="1600" b="1" i="0" u="none" strike="noStrike" dirty="0">
                        <a:solidFill>
                          <a:srgbClr val="000000"/>
                        </a:solidFill>
                        <a:effectLst/>
                        <a:latin typeface="Calibri"/>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600" b="1" i="0" u="none" strike="noStrike" dirty="0">
                          <a:effectLst/>
                        </a:rPr>
                        <a:t>x</a:t>
                      </a:r>
                      <a:endParaRPr lang="de-DE" sz="1600" b="1" i="0" u="none" strike="noStrike" dirty="0">
                        <a:solidFill>
                          <a:srgbClr val="000000"/>
                        </a:solidFill>
                        <a:effectLst/>
                        <a:latin typeface="Calibri"/>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600" b="1" i="0" u="none" strike="noStrike">
                          <a:effectLst/>
                        </a:rPr>
                        <a:t>x</a:t>
                      </a:r>
                      <a:endParaRPr lang="de-DE" sz="1600" b="1" i="0" u="none" strike="noStrike">
                        <a:solidFill>
                          <a:srgbClr val="000000"/>
                        </a:solidFill>
                        <a:effectLst/>
                        <a:latin typeface="Calibri"/>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600" b="1" i="0" u="none" strike="noStrike" dirty="0">
                          <a:effectLst/>
                        </a:rPr>
                        <a:t> </a:t>
                      </a:r>
                      <a:endParaRPr lang="de-DE" sz="1600" b="1" i="0" u="none" strike="noStrike" dirty="0">
                        <a:solidFill>
                          <a:srgbClr val="000000"/>
                        </a:solidFill>
                        <a:effectLst/>
                        <a:latin typeface="Calibri"/>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32048">
                <a:tc>
                  <a:txBody>
                    <a:bodyPr/>
                    <a:lstStyle/>
                    <a:p>
                      <a:pPr algn="l" fontAlgn="b"/>
                      <a:r>
                        <a:rPr lang="de-DE" sz="1600" b="1" i="0" u="none" strike="noStrike">
                          <a:effectLst/>
                        </a:rPr>
                        <a:t>Pre-heating</a:t>
                      </a:r>
                      <a:endParaRPr lang="de-DE" sz="1600" b="1" i="0" u="none" strike="noStrike">
                        <a:solidFill>
                          <a:srgbClr val="000000"/>
                        </a:solidFill>
                        <a:effectLst/>
                        <a:latin typeface="Calibri"/>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600" b="1" i="0" u="none" strike="noStrike">
                          <a:effectLst/>
                        </a:rPr>
                        <a:t>x</a:t>
                      </a:r>
                      <a:endParaRPr lang="de-DE" sz="1600" b="1" i="0" u="none" strike="noStrike">
                        <a:solidFill>
                          <a:srgbClr val="000000"/>
                        </a:solidFill>
                        <a:effectLst/>
                        <a:latin typeface="Calibri"/>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600" b="1" i="0" u="none" strike="noStrike">
                          <a:effectLst/>
                        </a:rPr>
                        <a:t>x</a:t>
                      </a:r>
                      <a:endParaRPr lang="de-DE" sz="1600" b="1" i="0" u="none" strike="noStrike">
                        <a:solidFill>
                          <a:srgbClr val="000000"/>
                        </a:solidFill>
                        <a:effectLst/>
                        <a:latin typeface="Calibri"/>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600" b="1" i="0" u="none" strike="noStrike">
                          <a:effectLst/>
                        </a:rPr>
                        <a:t> </a:t>
                      </a:r>
                      <a:endParaRPr lang="de-DE" sz="1600" b="1" i="0" u="none" strike="noStrike">
                        <a:solidFill>
                          <a:srgbClr val="000000"/>
                        </a:solidFill>
                        <a:effectLst/>
                        <a:latin typeface="Calibri"/>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600" b="1" i="0" u="none" strike="noStrike" dirty="0">
                          <a:effectLst/>
                        </a:rPr>
                        <a:t> </a:t>
                      </a:r>
                      <a:endParaRPr lang="de-DE" sz="1600" b="1" i="0" u="none" strike="noStrike" dirty="0">
                        <a:solidFill>
                          <a:srgbClr val="000000"/>
                        </a:solidFill>
                        <a:effectLst/>
                        <a:latin typeface="Calibri"/>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600" b="1" i="0" u="none" strike="noStrike">
                          <a:effectLst/>
                        </a:rPr>
                        <a:t>x</a:t>
                      </a:r>
                      <a:endParaRPr lang="de-DE" sz="1600" b="1" i="0" u="none" strike="noStrike">
                        <a:solidFill>
                          <a:srgbClr val="000000"/>
                        </a:solidFill>
                        <a:effectLst/>
                        <a:latin typeface="Calibri"/>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600" b="1" i="0" u="none" strike="noStrike">
                          <a:effectLst/>
                        </a:rPr>
                        <a:t>x</a:t>
                      </a:r>
                      <a:endParaRPr lang="de-DE" sz="1600" b="1" i="0" u="none" strike="noStrike">
                        <a:solidFill>
                          <a:srgbClr val="000000"/>
                        </a:solidFill>
                        <a:effectLst/>
                        <a:latin typeface="Calibri"/>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600" b="1" i="0" u="none" strike="noStrike" dirty="0">
                          <a:effectLst/>
                        </a:rPr>
                        <a:t>x</a:t>
                      </a:r>
                      <a:endParaRPr lang="de-DE" sz="1600" b="1" i="0" u="none" strike="noStrike" dirty="0">
                        <a:solidFill>
                          <a:srgbClr val="000000"/>
                        </a:solidFill>
                        <a:effectLst/>
                        <a:latin typeface="Calibri"/>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600" b="1" i="0" u="none" strike="noStrike" dirty="0">
                          <a:effectLst/>
                        </a:rPr>
                        <a:t>x</a:t>
                      </a:r>
                      <a:endParaRPr lang="de-DE" sz="1600" b="1" i="0" u="none" strike="noStrike" dirty="0">
                        <a:solidFill>
                          <a:srgbClr val="000000"/>
                        </a:solidFill>
                        <a:effectLst/>
                        <a:latin typeface="Calibri"/>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600" b="1" i="0" u="none" strike="noStrike" dirty="0">
                          <a:effectLst/>
                        </a:rPr>
                        <a:t>x</a:t>
                      </a:r>
                      <a:endParaRPr lang="de-DE" sz="1600" b="1" i="0" u="none" strike="noStrike" dirty="0">
                        <a:solidFill>
                          <a:srgbClr val="000000"/>
                        </a:solidFill>
                        <a:effectLst/>
                        <a:latin typeface="Calibri"/>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72786">
                <a:tc>
                  <a:txBody>
                    <a:bodyPr/>
                    <a:lstStyle/>
                    <a:p>
                      <a:pPr algn="l" fontAlgn="b"/>
                      <a:r>
                        <a:rPr lang="de-DE" sz="1600" b="1" i="0" u="none" strike="noStrike" dirty="0" err="1" smtClean="0">
                          <a:effectLst/>
                        </a:rPr>
                        <a:t>Concentration</a:t>
                      </a:r>
                      <a:r>
                        <a:rPr lang="de-DE" sz="1600" b="1" i="0" u="none" strike="noStrike" dirty="0" smtClean="0">
                          <a:effectLst/>
                        </a:rPr>
                        <a:t> </a:t>
                      </a:r>
                      <a:r>
                        <a:rPr lang="de-DE" sz="1600" b="1" i="0" u="none" strike="noStrike" dirty="0" err="1" smtClean="0">
                          <a:effectLst/>
                        </a:rPr>
                        <a:t>of</a:t>
                      </a:r>
                      <a:r>
                        <a:rPr lang="de-DE" sz="1600" b="1" i="0" u="none" strike="noStrike" dirty="0" smtClean="0">
                          <a:effectLst/>
                        </a:rPr>
                        <a:t> H²O²</a:t>
                      </a:r>
                      <a:endParaRPr lang="de-DE" sz="1600" b="1" i="0" u="none" strike="noStrike" dirty="0">
                        <a:solidFill>
                          <a:srgbClr val="000000"/>
                        </a:solidFill>
                        <a:effectLst/>
                        <a:latin typeface="Calibri"/>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600" b="1" i="0" u="none" strike="noStrike">
                          <a:effectLst/>
                        </a:rPr>
                        <a:t> </a:t>
                      </a:r>
                      <a:endParaRPr lang="de-DE" sz="1600" b="1" i="0" u="none" strike="noStrike">
                        <a:solidFill>
                          <a:srgbClr val="000000"/>
                        </a:solidFill>
                        <a:effectLst/>
                        <a:latin typeface="Calibri"/>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600" b="1" i="0" u="none" strike="noStrike">
                          <a:effectLst/>
                        </a:rPr>
                        <a:t> </a:t>
                      </a:r>
                      <a:endParaRPr lang="de-DE" sz="1600" b="1" i="0" u="none" strike="noStrike">
                        <a:solidFill>
                          <a:srgbClr val="000000"/>
                        </a:solidFill>
                        <a:effectLst/>
                        <a:latin typeface="Calibri"/>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600" b="1" i="0" u="none" strike="noStrike">
                          <a:effectLst/>
                        </a:rPr>
                        <a:t>x</a:t>
                      </a:r>
                      <a:endParaRPr lang="de-DE" sz="1600" b="1" i="0" u="none" strike="noStrike">
                        <a:solidFill>
                          <a:srgbClr val="000000"/>
                        </a:solidFill>
                        <a:effectLst/>
                        <a:latin typeface="Calibri"/>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600" b="1" i="0" u="none" strike="noStrike">
                          <a:effectLst/>
                        </a:rPr>
                        <a:t>x</a:t>
                      </a:r>
                      <a:endParaRPr lang="de-DE" sz="1600" b="1" i="0" u="none" strike="noStrike">
                        <a:solidFill>
                          <a:srgbClr val="000000"/>
                        </a:solidFill>
                        <a:effectLst/>
                        <a:latin typeface="Calibri"/>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600" b="1" i="0" u="none" strike="noStrike">
                          <a:effectLst/>
                        </a:rPr>
                        <a:t> </a:t>
                      </a:r>
                      <a:endParaRPr lang="de-DE" sz="1600" b="1" i="0" u="none" strike="noStrike">
                        <a:solidFill>
                          <a:srgbClr val="000000"/>
                        </a:solidFill>
                        <a:effectLst/>
                        <a:latin typeface="Calibri"/>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600" b="1" i="0" u="none" strike="noStrike" dirty="0">
                          <a:effectLst/>
                        </a:rPr>
                        <a:t> </a:t>
                      </a:r>
                      <a:endParaRPr lang="de-DE" sz="1600" b="1" i="0" u="none" strike="noStrike" dirty="0">
                        <a:solidFill>
                          <a:srgbClr val="000000"/>
                        </a:solidFill>
                        <a:effectLst/>
                        <a:latin typeface="Calibri"/>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600" b="1" i="0" u="none" strike="noStrike">
                          <a:effectLst/>
                        </a:rPr>
                        <a:t> </a:t>
                      </a:r>
                      <a:endParaRPr lang="de-DE" sz="1600" b="1" i="0" u="none" strike="noStrike">
                        <a:solidFill>
                          <a:srgbClr val="000000"/>
                        </a:solidFill>
                        <a:effectLst/>
                        <a:latin typeface="Calibri"/>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600" b="1" i="0" u="none" strike="noStrike" dirty="0">
                          <a:effectLst/>
                        </a:rPr>
                        <a:t>x</a:t>
                      </a:r>
                      <a:endParaRPr lang="de-DE" sz="1600" b="1" i="0" u="none" strike="noStrike" dirty="0">
                        <a:solidFill>
                          <a:srgbClr val="000000"/>
                        </a:solidFill>
                        <a:effectLst/>
                        <a:latin typeface="Calibri"/>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600" b="1" i="0" u="none" strike="noStrike" dirty="0">
                          <a:effectLst/>
                        </a:rPr>
                        <a:t> </a:t>
                      </a:r>
                      <a:endParaRPr lang="de-DE" sz="1600" b="1" i="0" u="none" strike="noStrike" dirty="0">
                        <a:solidFill>
                          <a:srgbClr val="000000"/>
                        </a:solidFill>
                        <a:effectLst/>
                        <a:latin typeface="Calibri"/>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72786">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de-DE" sz="1600" b="1" i="0" u="none" strike="noStrike" dirty="0" err="1" smtClean="0">
                          <a:effectLst/>
                        </a:rPr>
                        <a:t>Parametric</a:t>
                      </a:r>
                      <a:r>
                        <a:rPr lang="de-DE" sz="1600" b="1" i="0" u="none" strike="noStrike" dirty="0" smtClean="0">
                          <a:effectLst/>
                        </a:rPr>
                        <a:t> </a:t>
                      </a:r>
                      <a:r>
                        <a:rPr lang="de-DE" sz="1600" b="1" i="0" u="none" strike="noStrike" dirty="0" err="1" smtClean="0">
                          <a:effectLst/>
                        </a:rPr>
                        <a:t>control</a:t>
                      </a:r>
                      <a:r>
                        <a:rPr lang="de-DE" sz="1600" b="1" i="0" u="none" strike="noStrike" dirty="0" smtClean="0">
                          <a:effectLst/>
                        </a:rPr>
                        <a:t> </a:t>
                      </a:r>
                      <a:r>
                        <a:rPr lang="de-DE" sz="1600" b="1" i="0" u="none" strike="noStrike" dirty="0" err="1" smtClean="0">
                          <a:effectLst/>
                        </a:rPr>
                        <a:t>with</a:t>
                      </a:r>
                      <a:r>
                        <a:rPr lang="de-DE" sz="1600" b="1" i="0" u="none" strike="noStrike" dirty="0" smtClean="0">
                          <a:effectLst/>
                        </a:rPr>
                        <a:t> </a:t>
                      </a:r>
                      <a:r>
                        <a:rPr lang="de-DE" sz="1600" b="1" i="0" u="none" strike="noStrike" dirty="0" err="1" smtClean="0">
                          <a:effectLst/>
                        </a:rPr>
                        <a:t>calculated</a:t>
                      </a:r>
                      <a:r>
                        <a:rPr lang="de-DE" sz="1600" b="1" i="0" u="none" strike="noStrike" dirty="0" smtClean="0">
                          <a:effectLst/>
                        </a:rPr>
                        <a:t> </a:t>
                      </a:r>
                      <a:r>
                        <a:rPr lang="de-DE" sz="1600" b="1" i="0" u="none" strike="noStrike" dirty="0" err="1" smtClean="0">
                          <a:effectLst/>
                        </a:rPr>
                        <a:t>concentration</a:t>
                      </a:r>
                      <a:r>
                        <a:rPr lang="de-DE" sz="1600" b="1" i="0" u="none" strike="noStrike" dirty="0" smtClean="0">
                          <a:effectLst/>
                        </a:rPr>
                        <a:t> </a:t>
                      </a:r>
                      <a:r>
                        <a:rPr lang="de-DE" sz="1600" b="1" i="0" u="none" strike="noStrike" dirty="0" err="1" smtClean="0">
                          <a:effectLst/>
                        </a:rPr>
                        <a:t>of</a:t>
                      </a:r>
                      <a:r>
                        <a:rPr lang="de-DE" sz="1600" b="1" i="0" u="none" strike="noStrike" baseline="0" dirty="0" smtClean="0">
                          <a:effectLst/>
                        </a:rPr>
                        <a:t> H²O²</a:t>
                      </a:r>
                      <a:endParaRPr lang="de-DE" sz="1600" b="1" i="0" u="none" strike="noStrike" dirty="0">
                        <a:solidFill>
                          <a:srgbClr val="000000"/>
                        </a:solidFill>
                        <a:effectLst/>
                        <a:latin typeface="Calibri"/>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600" b="1" i="0" u="none" strike="noStrike" dirty="0" smtClean="0">
                          <a:solidFill>
                            <a:srgbClr val="000000"/>
                          </a:solidFill>
                          <a:effectLst/>
                          <a:latin typeface="Calibri"/>
                        </a:rPr>
                        <a:t>x</a:t>
                      </a:r>
                      <a:endParaRPr lang="de-DE" sz="1600" b="1" i="0" u="none" strike="noStrike" dirty="0">
                        <a:solidFill>
                          <a:srgbClr val="000000"/>
                        </a:solidFill>
                        <a:effectLst/>
                        <a:latin typeface="Calibri"/>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600" b="1" i="0" u="none" strike="noStrike" dirty="0" smtClean="0">
                          <a:solidFill>
                            <a:srgbClr val="000000"/>
                          </a:solidFill>
                          <a:effectLst/>
                          <a:latin typeface="Calibri"/>
                        </a:rPr>
                        <a:t>x</a:t>
                      </a:r>
                      <a:endParaRPr lang="de-DE" sz="1600" b="1" i="0" u="none" strike="noStrike" dirty="0">
                        <a:solidFill>
                          <a:srgbClr val="000000"/>
                        </a:solidFill>
                        <a:effectLst/>
                        <a:latin typeface="Calibri"/>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de-DE" sz="1600" b="1" i="0" u="none" strike="noStrike">
                        <a:solidFill>
                          <a:srgbClr val="000000"/>
                        </a:solidFill>
                        <a:effectLst/>
                        <a:latin typeface="Calibri"/>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de-DE" sz="1600" b="1" i="0" u="none" strike="noStrike">
                        <a:solidFill>
                          <a:srgbClr val="000000"/>
                        </a:solidFill>
                        <a:effectLst/>
                        <a:latin typeface="Calibri"/>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600" b="1" i="0" u="none" strike="noStrike" dirty="0" smtClean="0">
                          <a:solidFill>
                            <a:srgbClr val="000000"/>
                          </a:solidFill>
                          <a:effectLst/>
                          <a:latin typeface="Calibri"/>
                        </a:rPr>
                        <a:t>x</a:t>
                      </a:r>
                      <a:endParaRPr lang="de-DE" sz="1600" b="1" i="0" u="none" strike="noStrike" dirty="0">
                        <a:solidFill>
                          <a:srgbClr val="000000"/>
                        </a:solidFill>
                        <a:effectLst/>
                        <a:latin typeface="Calibri"/>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600" b="1" i="0" u="none" strike="noStrike" dirty="0" smtClean="0">
                          <a:solidFill>
                            <a:srgbClr val="000000"/>
                          </a:solidFill>
                          <a:effectLst/>
                          <a:latin typeface="Calibri"/>
                        </a:rPr>
                        <a:t>x</a:t>
                      </a:r>
                      <a:endParaRPr lang="de-DE" sz="1600" b="1" i="0" u="none" strike="noStrike" dirty="0">
                        <a:solidFill>
                          <a:srgbClr val="000000"/>
                        </a:solidFill>
                        <a:effectLst/>
                        <a:latin typeface="Calibri"/>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600" b="1" i="0" u="none" strike="noStrike" dirty="0" smtClean="0">
                          <a:solidFill>
                            <a:srgbClr val="000000"/>
                          </a:solidFill>
                          <a:effectLst/>
                          <a:latin typeface="Calibri"/>
                        </a:rPr>
                        <a:t>x</a:t>
                      </a:r>
                      <a:endParaRPr lang="de-DE" sz="1600" b="1" i="0" u="none" strike="noStrike" dirty="0">
                        <a:solidFill>
                          <a:srgbClr val="000000"/>
                        </a:solidFill>
                        <a:effectLst/>
                        <a:latin typeface="Calibri"/>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600" b="1" i="0" u="none" strike="noStrike" dirty="0" smtClean="0">
                          <a:solidFill>
                            <a:srgbClr val="000000"/>
                          </a:solidFill>
                          <a:effectLst/>
                          <a:latin typeface="Calibri"/>
                        </a:rPr>
                        <a:t>x</a:t>
                      </a:r>
                      <a:endParaRPr lang="de-DE" sz="1600" b="1" i="0" u="none" strike="noStrike" dirty="0">
                        <a:solidFill>
                          <a:srgbClr val="000000"/>
                        </a:solidFill>
                        <a:effectLst/>
                        <a:latin typeface="Calibri"/>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600" b="1" i="0" u="none" strike="noStrike" dirty="0" smtClean="0">
                          <a:solidFill>
                            <a:srgbClr val="000000"/>
                          </a:solidFill>
                          <a:effectLst/>
                          <a:latin typeface="Calibri"/>
                        </a:rPr>
                        <a:t>x</a:t>
                      </a:r>
                      <a:endParaRPr lang="de-DE" sz="1600" b="1" i="0" u="none" strike="noStrike" dirty="0">
                        <a:solidFill>
                          <a:srgbClr val="000000"/>
                        </a:solidFill>
                        <a:effectLst/>
                        <a:latin typeface="Calibri"/>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72786">
                <a:tc>
                  <a:txBody>
                    <a:bodyPr/>
                    <a:lstStyle/>
                    <a:p>
                      <a:pPr algn="l" fontAlgn="b"/>
                      <a:r>
                        <a:rPr lang="de-DE" sz="1600" b="1" i="0" u="none" strike="noStrike" dirty="0" err="1">
                          <a:effectLst/>
                        </a:rPr>
                        <a:t>Parametric</a:t>
                      </a:r>
                      <a:r>
                        <a:rPr lang="de-DE" sz="1600" b="1" i="0" u="none" strike="noStrike" dirty="0">
                          <a:effectLst/>
                        </a:rPr>
                        <a:t> </a:t>
                      </a:r>
                      <a:r>
                        <a:rPr lang="de-DE" sz="1600" b="1" i="0" u="none" strike="noStrike" dirty="0" err="1" smtClean="0">
                          <a:effectLst/>
                        </a:rPr>
                        <a:t>control</a:t>
                      </a:r>
                      <a:r>
                        <a:rPr lang="de-DE" sz="1600" b="1" i="0" u="none" strike="noStrike" dirty="0" smtClean="0">
                          <a:effectLst/>
                        </a:rPr>
                        <a:t> </a:t>
                      </a:r>
                      <a:r>
                        <a:rPr lang="de-DE" sz="1600" b="1" i="0" u="none" strike="noStrike" dirty="0" err="1" smtClean="0">
                          <a:effectLst/>
                        </a:rPr>
                        <a:t>including</a:t>
                      </a:r>
                      <a:r>
                        <a:rPr lang="de-DE" sz="1600" b="1" i="0" u="none" strike="noStrike" baseline="0" dirty="0" smtClean="0">
                          <a:effectLst/>
                        </a:rPr>
                        <a:t> </a:t>
                      </a:r>
                      <a:r>
                        <a:rPr lang="de-DE" sz="1600" b="1" i="0" u="none" strike="noStrike" baseline="0" dirty="0" err="1" smtClean="0">
                          <a:effectLst/>
                        </a:rPr>
                        <a:t>measurement</a:t>
                      </a:r>
                      <a:r>
                        <a:rPr lang="de-DE" sz="1600" b="1" i="0" u="none" strike="noStrike" baseline="0" dirty="0" smtClean="0">
                          <a:effectLst/>
                        </a:rPr>
                        <a:t> </a:t>
                      </a:r>
                      <a:r>
                        <a:rPr lang="de-DE" sz="1600" b="1" i="0" u="none" strike="noStrike" baseline="0" dirty="0" err="1" smtClean="0">
                          <a:effectLst/>
                        </a:rPr>
                        <a:t>of</a:t>
                      </a:r>
                      <a:r>
                        <a:rPr lang="de-DE" sz="1600" b="1" i="0" u="none" strike="noStrike" baseline="0" dirty="0" smtClean="0">
                          <a:effectLst/>
                        </a:rPr>
                        <a:t> H²O²</a:t>
                      </a:r>
                      <a:endParaRPr lang="de-DE" sz="1600" b="1" i="0" u="none" strike="noStrike" dirty="0">
                        <a:solidFill>
                          <a:srgbClr val="000000"/>
                        </a:solidFill>
                        <a:effectLst/>
                        <a:latin typeface="Calibri"/>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de-DE" sz="1600" b="1" i="0" u="none" strike="noStrike" dirty="0">
                        <a:solidFill>
                          <a:srgbClr val="000000"/>
                        </a:solidFill>
                        <a:effectLst/>
                        <a:latin typeface="Calibri"/>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600" b="1" i="0" u="none" strike="noStrike">
                          <a:effectLst/>
                        </a:rPr>
                        <a:t> </a:t>
                      </a:r>
                      <a:endParaRPr lang="de-DE" sz="1600" b="1" i="0" u="none" strike="noStrike">
                        <a:solidFill>
                          <a:srgbClr val="000000"/>
                        </a:solidFill>
                        <a:effectLst/>
                        <a:latin typeface="Calibri"/>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600" b="1" i="0" u="none" strike="noStrike">
                          <a:effectLst/>
                        </a:rPr>
                        <a:t>x</a:t>
                      </a:r>
                      <a:endParaRPr lang="de-DE" sz="1600" b="1" i="0" u="none" strike="noStrike">
                        <a:solidFill>
                          <a:srgbClr val="000000"/>
                        </a:solidFill>
                        <a:effectLst/>
                        <a:latin typeface="Calibri"/>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600" b="1" i="0" u="none" strike="noStrike">
                          <a:effectLst/>
                        </a:rPr>
                        <a:t>x</a:t>
                      </a:r>
                      <a:endParaRPr lang="de-DE" sz="1600" b="1" i="0" u="none" strike="noStrike">
                        <a:solidFill>
                          <a:srgbClr val="000000"/>
                        </a:solidFill>
                        <a:effectLst/>
                        <a:latin typeface="Calibri"/>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600" b="1" i="0" u="none" strike="noStrike">
                          <a:effectLst/>
                        </a:rPr>
                        <a:t> </a:t>
                      </a:r>
                      <a:endParaRPr lang="de-DE" sz="1600" b="1" i="0" u="none" strike="noStrike">
                        <a:solidFill>
                          <a:srgbClr val="000000"/>
                        </a:solidFill>
                        <a:effectLst/>
                        <a:latin typeface="Calibri"/>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600" b="1" i="0" u="none" strike="noStrike">
                          <a:effectLst/>
                        </a:rPr>
                        <a:t> </a:t>
                      </a:r>
                      <a:endParaRPr lang="de-DE" sz="1600" b="1" i="0" u="none" strike="noStrike">
                        <a:solidFill>
                          <a:srgbClr val="000000"/>
                        </a:solidFill>
                        <a:effectLst/>
                        <a:latin typeface="Calibri"/>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600" b="1" i="0" u="none" strike="noStrike">
                          <a:effectLst/>
                        </a:rPr>
                        <a:t> </a:t>
                      </a:r>
                      <a:endParaRPr lang="de-DE" sz="1600" b="1" i="0" u="none" strike="noStrike">
                        <a:solidFill>
                          <a:srgbClr val="000000"/>
                        </a:solidFill>
                        <a:effectLst/>
                        <a:latin typeface="Calibri"/>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600" b="1" i="0" u="none" strike="noStrike" dirty="0">
                          <a:effectLst/>
                        </a:rPr>
                        <a:t> </a:t>
                      </a:r>
                      <a:endParaRPr lang="de-DE" sz="1600" b="1" i="0" u="none" strike="noStrike" dirty="0">
                        <a:solidFill>
                          <a:srgbClr val="000000"/>
                        </a:solidFill>
                        <a:effectLst/>
                        <a:latin typeface="Calibri"/>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600" b="1" i="0" u="none" strike="noStrike" dirty="0">
                          <a:effectLst/>
                        </a:rPr>
                        <a:t> </a:t>
                      </a:r>
                      <a:endParaRPr lang="de-DE" sz="1600" b="1" i="0" u="none" strike="noStrike" dirty="0">
                        <a:solidFill>
                          <a:srgbClr val="000000"/>
                        </a:solidFill>
                        <a:effectLst/>
                        <a:latin typeface="Calibri"/>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3631752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2500" name="Text Box 4"/>
          <p:cNvSpPr txBox="1">
            <a:spLocks noChangeArrowheads="1"/>
          </p:cNvSpPr>
          <p:nvPr/>
        </p:nvSpPr>
        <p:spPr bwMode="auto">
          <a:xfrm>
            <a:off x="708025" y="358777"/>
            <a:ext cx="386997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de-DE" sz="3200" b="1">
                <a:solidFill>
                  <a:srgbClr val="D10121"/>
                </a:solidFill>
                <a:effectLst>
                  <a:outerShdw blurRad="38100" dist="38100" dir="2700000" algn="tl">
                    <a:srgbClr val="000000"/>
                  </a:outerShdw>
                </a:effectLst>
              </a:rPr>
              <a:t>Fields of activities:</a:t>
            </a:r>
            <a:r>
              <a:rPr lang="de-DE" sz="2400" b="1">
                <a:solidFill>
                  <a:srgbClr val="D10121"/>
                </a:solidFill>
                <a:effectLst>
                  <a:outerShdw blurRad="38100" dist="38100" dir="2700000" algn="tl">
                    <a:srgbClr val="000000"/>
                  </a:outerShdw>
                </a:effectLst>
              </a:rPr>
              <a:t/>
            </a:r>
            <a:br>
              <a:rPr lang="de-DE" sz="2400" b="1">
                <a:solidFill>
                  <a:srgbClr val="D10121"/>
                </a:solidFill>
                <a:effectLst>
                  <a:outerShdw blurRad="38100" dist="38100" dir="2700000" algn="tl">
                    <a:srgbClr val="000000"/>
                  </a:outerShdw>
                </a:effectLst>
              </a:rPr>
            </a:br>
            <a:endParaRPr lang="de-DE" sz="2400" b="1">
              <a:solidFill>
                <a:srgbClr val="D10121"/>
              </a:solidFill>
              <a:effectLst>
                <a:outerShdw blurRad="38100" dist="38100" dir="2700000" algn="tl">
                  <a:srgbClr val="000000"/>
                </a:outerShdw>
              </a:effectLst>
            </a:endParaRPr>
          </a:p>
        </p:txBody>
      </p:sp>
      <p:sp>
        <p:nvSpPr>
          <p:cNvPr id="362503" name="Rectangle 7"/>
          <p:cNvSpPr>
            <a:spLocks noGrp="1" noChangeArrowheads="1"/>
          </p:cNvSpPr>
          <p:nvPr>
            <p:ph type="title"/>
          </p:nvPr>
        </p:nvSpPr>
        <p:spPr>
          <a:xfrm>
            <a:off x="685800" y="1513036"/>
            <a:ext cx="7772400" cy="4940300"/>
          </a:xfrm>
          <a:noFill/>
        </p:spPr>
        <p:txBody>
          <a:bodyPr/>
          <a:lstStyle/>
          <a:p>
            <a:pPr algn="l">
              <a:lnSpc>
                <a:spcPct val="80000"/>
              </a:lnSpc>
              <a:spcBef>
                <a:spcPct val="25000"/>
              </a:spcBef>
              <a:spcAft>
                <a:spcPct val="25000"/>
              </a:spcAft>
            </a:pPr>
            <a:r>
              <a:rPr lang="de-DE" altLang="de-DE" sz="2000" b="1" dirty="0" smtClean="0">
                <a:solidFill>
                  <a:schemeClr val="tx1"/>
                </a:solidFill>
              </a:rPr>
              <a:t>Validation </a:t>
            </a:r>
            <a:r>
              <a:rPr lang="de-DE" altLang="de-DE" sz="2000" b="1" dirty="0" err="1" smtClean="0">
                <a:solidFill>
                  <a:schemeClr val="tx1"/>
                </a:solidFill>
              </a:rPr>
              <a:t>of</a:t>
            </a:r>
            <a:r>
              <a:rPr lang="de-DE" altLang="de-DE" sz="2000" b="1" dirty="0" smtClean="0">
                <a:solidFill>
                  <a:schemeClr val="tx1"/>
                </a:solidFill>
              </a:rPr>
              <a:t> </a:t>
            </a:r>
            <a:r>
              <a:rPr lang="de-DE" altLang="de-DE" sz="2000" b="1" dirty="0" err="1" smtClean="0">
                <a:solidFill>
                  <a:schemeClr val="tx1"/>
                </a:solidFill>
              </a:rPr>
              <a:t>the</a:t>
            </a:r>
            <a:r>
              <a:rPr lang="de-DE" altLang="de-DE" sz="2000" b="1" dirty="0" smtClean="0">
                <a:solidFill>
                  <a:schemeClr val="tx1"/>
                </a:solidFill>
              </a:rPr>
              <a:t> </a:t>
            </a:r>
            <a:r>
              <a:rPr lang="de-DE" altLang="de-DE" sz="2000" b="1" dirty="0" err="1" smtClean="0">
                <a:solidFill>
                  <a:schemeClr val="tx1"/>
                </a:solidFill>
              </a:rPr>
              <a:t>cleaning</a:t>
            </a:r>
            <a:r>
              <a:rPr lang="de-DE" altLang="de-DE" sz="2000" b="1" dirty="0" smtClean="0">
                <a:solidFill>
                  <a:schemeClr val="tx1"/>
                </a:solidFill>
              </a:rPr>
              <a:t> </a:t>
            </a:r>
            <a:r>
              <a:rPr lang="de-DE" altLang="de-DE" sz="2000" b="1" dirty="0" err="1" smtClean="0">
                <a:solidFill>
                  <a:schemeClr val="tx1"/>
                </a:solidFill>
              </a:rPr>
              <a:t>processes</a:t>
            </a:r>
            <a:r>
              <a:rPr lang="de-DE" altLang="de-DE" sz="2000" b="1" dirty="0" smtClean="0">
                <a:solidFill>
                  <a:schemeClr val="tx1"/>
                </a:solidFill>
              </a:rPr>
              <a:t/>
            </a:r>
            <a:br>
              <a:rPr lang="de-DE" altLang="de-DE" sz="2000" b="1" dirty="0" smtClean="0">
                <a:solidFill>
                  <a:schemeClr val="tx1"/>
                </a:solidFill>
              </a:rPr>
            </a:br>
            <a:r>
              <a:rPr lang="de-DE" altLang="de-DE" sz="2000" b="1" dirty="0" smtClean="0">
                <a:solidFill>
                  <a:schemeClr val="tx1"/>
                </a:solidFill>
              </a:rPr>
              <a:t/>
            </a:r>
            <a:br>
              <a:rPr lang="de-DE" altLang="de-DE" sz="2000" b="1" dirty="0" smtClean="0">
                <a:solidFill>
                  <a:schemeClr val="tx1"/>
                </a:solidFill>
              </a:rPr>
            </a:br>
            <a:r>
              <a:rPr lang="de-DE" altLang="de-DE" sz="2000" b="1" dirty="0" smtClean="0">
                <a:solidFill>
                  <a:schemeClr val="tx1"/>
                </a:solidFill>
              </a:rPr>
              <a:t>Validation </a:t>
            </a:r>
            <a:r>
              <a:rPr lang="de-DE" altLang="de-DE" sz="2000" b="1" dirty="0" err="1" smtClean="0">
                <a:solidFill>
                  <a:schemeClr val="tx1"/>
                </a:solidFill>
              </a:rPr>
              <a:t>of</a:t>
            </a:r>
            <a:r>
              <a:rPr lang="de-DE" altLang="de-DE" sz="2000" b="1" dirty="0" smtClean="0">
                <a:solidFill>
                  <a:schemeClr val="tx1"/>
                </a:solidFill>
              </a:rPr>
              <a:t> </a:t>
            </a:r>
            <a:r>
              <a:rPr lang="de-DE" altLang="de-DE" sz="2000" b="1" dirty="0" err="1" smtClean="0">
                <a:solidFill>
                  <a:schemeClr val="tx1"/>
                </a:solidFill>
              </a:rPr>
              <a:t>disinfection</a:t>
            </a:r>
            <a:r>
              <a:rPr lang="de-DE" altLang="de-DE" sz="2000" b="1" dirty="0" smtClean="0">
                <a:solidFill>
                  <a:schemeClr val="tx1"/>
                </a:solidFill>
              </a:rPr>
              <a:t> </a:t>
            </a:r>
            <a:r>
              <a:rPr lang="de-DE" altLang="de-DE" sz="2000" b="1" dirty="0" err="1" smtClean="0">
                <a:solidFill>
                  <a:schemeClr val="tx1"/>
                </a:solidFill>
              </a:rPr>
              <a:t>processes</a:t>
            </a:r>
            <a:r>
              <a:rPr lang="de-DE" altLang="de-DE" sz="2000" b="1" dirty="0" smtClean="0">
                <a:solidFill>
                  <a:schemeClr val="tx1"/>
                </a:solidFill>
              </a:rPr>
              <a:t/>
            </a:r>
            <a:br>
              <a:rPr lang="de-DE" altLang="de-DE" sz="2000" b="1" dirty="0" smtClean="0">
                <a:solidFill>
                  <a:schemeClr val="tx1"/>
                </a:solidFill>
              </a:rPr>
            </a:br>
            <a:r>
              <a:rPr lang="de-DE" altLang="de-DE" sz="2000" b="1" dirty="0" smtClean="0">
                <a:solidFill>
                  <a:schemeClr val="tx1"/>
                </a:solidFill>
              </a:rPr>
              <a:t/>
            </a:r>
            <a:br>
              <a:rPr lang="de-DE" altLang="de-DE" sz="2000" b="1" dirty="0" smtClean="0">
                <a:solidFill>
                  <a:schemeClr val="tx1"/>
                </a:solidFill>
              </a:rPr>
            </a:br>
            <a:r>
              <a:rPr lang="de-DE" altLang="de-DE" sz="2000" b="1" dirty="0" smtClean="0">
                <a:solidFill>
                  <a:schemeClr val="tx1"/>
                </a:solidFill>
              </a:rPr>
              <a:t>Validation </a:t>
            </a:r>
            <a:r>
              <a:rPr lang="de-DE" altLang="de-DE" sz="2000" b="1" dirty="0" err="1" smtClean="0">
                <a:solidFill>
                  <a:schemeClr val="tx1"/>
                </a:solidFill>
              </a:rPr>
              <a:t>of</a:t>
            </a:r>
            <a:r>
              <a:rPr lang="de-DE" altLang="de-DE" sz="2000" b="1" dirty="0" smtClean="0">
                <a:solidFill>
                  <a:schemeClr val="tx1"/>
                </a:solidFill>
              </a:rPr>
              <a:t> </a:t>
            </a:r>
            <a:r>
              <a:rPr lang="de-DE" altLang="de-DE" sz="2000" b="1" dirty="0" err="1" smtClean="0">
                <a:solidFill>
                  <a:schemeClr val="tx1"/>
                </a:solidFill>
              </a:rPr>
              <a:t>sterilization</a:t>
            </a:r>
            <a:r>
              <a:rPr lang="de-DE" altLang="de-DE" sz="2000" b="1" dirty="0" smtClean="0">
                <a:solidFill>
                  <a:schemeClr val="tx1"/>
                </a:solidFill>
              </a:rPr>
              <a:t> </a:t>
            </a:r>
            <a:r>
              <a:rPr lang="de-DE" altLang="de-DE" sz="2000" b="1" dirty="0" err="1" smtClean="0">
                <a:solidFill>
                  <a:schemeClr val="tx1"/>
                </a:solidFill>
              </a:rPr>
              <a:t>processes</a:t>
            </a:r>
            <a:r>
              <a:rPr lang="de-DE" altLang="de-DE" sz="2000" b="1" dirty="0" smtClean="0">
                <a:solidFill>
                  <a:schemeClr val="tx1"/>
                </a:solidFill>
              </a:rPr>
              <a:t/>
            </a:r>
            <a:br>
              <a:rPr lang="de-DE" altLang="de-DE" sz="2000" b="1" dirty="0" smtClean="0">
                <a:solidFill>
                  <a:schemeClr val="tx1"/>
                </a:solidFill>
              </a:rPr>
            </a:br>
            <a:r>
              <a:rPr lang="de-DE" altLang="de-DE" sz="2000" b="1" dirty="0" smtClean="0">
                <a:solidFill>
                  <a:schemeClr val="tx1"/>
                </a:solidFill>
              </a:rPr>
              <a:t/>
            </a:r>
            <a:br>
              <a:rPr lang="de-DE" altLang="de-DE" sz="2000" b="1" dirty="0" smtClean="0">
                <a:solidFill>
                  <a:schemeClr val="tx1"/>
                </a:solidFill>
              </a:rPr>
            </a:br>
            <a:r>
              <a:rPr lang="de-DE" altLang="de-DE" sz="2000" b="1" dirty="0" smtClean="0">
                <a:solidFill>
                  <a:schemeClr val="tx1"/>
                </a:solidFill>
              </a:rPr>
              <a:t>Validation </a:t>
            </a:r>
            <a:r>
              <a:rPr lang="de-DE" altLang="de-DE" sz="2000" b="1" dirty="0" err="1" smtClean="0">
                <a:solidFill>
                  <a:schemeClr val="tx1"/>
                </a:solidFill>
              </a:rPr>
              <a:t>of</a:t>
            </a:r>
            <a:r>
              <a:rPr lang="de-DE" altLang="de-DE" sz="2000" b="1" dirty="0" smtClean="0">
                <a:solidFill>
                  <a:schemeClr val="tx1"/>
                </a:solidFill>
              </a:rPr>
              <a:t> </a:t>
            </a:r>
            <a:r>
              <a:rPr lang="de-DE" altLang="de-DE" sz="2000" b="1" dirty="0" err="1" smtClean="0">
                <a:solidFill>
                  <a:schemeClr val="tx1"/>
                </a:solidFill>
              </a:rPr>
              <a:t>instrument</a:t>
            </a:r>
            <a:r>
              <a:rPr lang="de-DE" altLang="de-DE" sz="2000" b="1" dirty="0" smtClean="0">
                <a:solidFill>
                  <a:schemeClr val="tx1"/>
                </a:solidFill>
              </a:rPr>
              <a:t> </a:t>
            </a:r>
            <a:r>
              <a:rPr lang="de-DE" altLang="de-DE" sz="2000" b="1" dirty="0" err="1" smtClean="0">
                <a:solidFill>
                  <a:schemeClr val="tx1"/>
                </a:solidFill>
              </a:rPr>
              <a:t>behaviour</a:t>
            </a:r>
            <a:r>
              <a:rPr lang="de-DE" altLang="de-DE" sz="2000" b="1" dirty="0" smtClean="0">
                <a:solidFill>
                  <a:schemeClr val="tx1"/>
                </a:solidFill>
              </a:rPr>
              <a:t> </a:t>
            </a:r>
            <a:r>
              <a:rPr lang="de-DE" altLang="de-DE" sz="2000" b="1" dirty="0" err="1" smtClean="0">
                <a:solidFill>
                  <a:schemeClr val="tx1"/>
                </a:solidFill>
              </a:rPr>
              <a:t>with</a:t>
            </a:r>
            <a:r>
              <a:rPr lang="de-DE" altLang="de-DE" sz="2000" b="1" dirty="0" smtClean="0">
                <a:solidFill>
                  <a:schemeClr val="tx1"/>
                </a:solidFill>
              </a:rPr>
              <a:t> </a:t>
            </a:r>
            <a:r>
              <a:rPr lang="de-DE" altLang="de-DE" sz="2000" b="1" dirty="0" err="1" smtClean="0">
                <a:solidFill>
                  <a:schemeClr val="tx1"/>
                </a:solidFill>
              </a:rPr>
              <a:t>respect</a:t>
            </a:r>
            <a:r>
              <a:rPr lang="de-DE" altLang="de-DE" sz="2000" b="1" dirty="0" smtClean="0">
                <a:solidFill>
                  <a:schemeClr val="tx1"/>
                </a:solidFill>
              </a:rPr>
              <a:t> </a:t>
            </a:r>
            <a:r>
              <a:rPr lang="de-DE" altLang="de-DE" sz="2000" b="1" dirty="0" err="1" smtClean="0">
                <a:solidFill>
                  <a:schemeClr val="tx1"/>
                </a:solidFill>
              </a:rPr>
              <a:t>to</a:t>
            </a:r>
            <a:r>
              <a:rPr lang="de-DE" altLang="de-DE" sz="2000" b="1" dirty="0" smtClean="0">
                <a:solidFill>
                  <a:schemeClr val="tx1"/>
                </a:solidFill>
              </a:rPr>
              <a:t> </a:t>
            </a:r>
            <a:br>
              <a:rPr lang="de-DE" altLang="de-DE" sz="2000" b="1" dirty="0" smtClean="0">
                <a:solidFill>
                  <a:schemeClr val="tx1"/>
                </a:solidFill>
              </a:rPr>
            </a:br>
            <a:r>
              <a:rPr lang="de-DE" altLang="de-DE" sz="2000" b="1" dirty="0" smtClean="0">
                <a:solidFill>
                  <a:schemeClr val="tx1"/>
                </a:solidFill>
              </a:rPr>
              <a:t>	</a:t>
            </a:r>
            <a:br>
              <a:rPr lang="de-DE" altLang="de-DE" sz="2000" b="1" dirty="0" smtClean="0">
                <a:solidFill>
                  <a:schemeClr val="tx1"/>
                </a:solidFill>
              </a:rPr>
            </a:br>
            <a:r>
              <a:rPr lang="de-DE" altLang="de-DE" sz="2000" b="1" dirty="0" smtClean="0">
                <a:solidFill>
                  <a:schemeClr val="tx1"/>
                </a:solidFill>
              </a:rPr>
              <a:t>	</a:t>
            </a:r>
            <a:r>
              <a:rPr lang="de-DE" altLang="de-DE" sz="2000" b="1" dirty="0" err="1" smtClean="0">
                <a:solidFill>
                  <a:schemeClr val="tx1"/>
                </a:solidFill>
              </a:rPr>
              <a:t>Steam</a:t>
            </a:r>
            <a:r>
              <a:rPr lang="de-DE" altLang="de-DE" sz="2000" b="1" dirty="0" smtClean="0">
                <a:solidFill>
                  <a:schemeClr val="tx1"/>
                </a:solidFill>
              </a:rPr>
              <a:t> </a:t>
            </a:r>
            <a:r>
              <a:rPr lang="de-DE" altLang="de-DE" sz="2000" b="1" dirty="0" err="1" smtClean="0">
                <a:solidFill>
                  <a:schemeClr val="tx1"/>
                </a:solidFill>
              </a:rPr>
              <a:t>sterilization</a:t>
            </a:r>
            <a:r>
              <a:rPr lang="de-DE" altLang="de-DE" sz="2000" b="1" dirty="0" smtClean="0">
                <a:solidFill>
                  <a:schemeClr val="tx1"/>
                </a:solidFill>
              </a:rPr>
              <a:t> </a:t>
            </a:r>
            <a:br>
              <a:rPr lang="de-DE" altLang="de-DE" sz="2000" b="1" dirty="0" smtClean="0">
                <a:solidFill>
                  <a:schemeClr val="tx1"/>
                </a:solidFill>
              </a:rPr>
            </a:br>
            <a:r>
              <a:rPr lang="de-DE" altLang="de-DE" sz="2000" b="1" dirty="0" smtClean="0">
                <a:solidFill>
                  <a:schemeClr val="tx1"/>
                </a:solidFill>
              </a:rPr>
              <a:t>	</a:t>
            </a:r>
            <a:r>
              <a:rPr lang="de-DE" altLang="de-DE" sz="2000" b="1" dirty="0" err="1" smtClean="0">
                <a:solidFill>
                  <a:schemeClr val="tx1"/>
                </a:solidFill>
              </a:rPr>
              <a:t>Ethylenoxide</a:t>
            </a:r>
            <a:r>
              <a:rPr lang="de-DE" altLang="de-DE" sz="2000" b="1" dirty="0" smtClean="0">
                <a:solidFill>
                  <a:schemeClr val="tx1"/>
                </a:solidFill>
              </a:rPr>
              <a:t> </a:t>
            </a:r>
            <a:r>
              <a:rPr lang="de-DE" altLang="de-DE" sz="2000" b="1" dirty="0" err="1" smtClean="0">
                <a:solidFill>
                  <a:schemeClr val="tx1"/>
                </a:solidFill>
              </a:rPr>
              <a:t>sterilization</a:t>
            </a:r>
            <a:r>
              <a:rPr lang="de-DE" altLang="de-DE" sz="2000" b="1" dirty="0" smtClean="0">
                <a:solidFill>
                  <a:schemeClr val="tx1"/>
                </a:solidFill>
              </a:rPr>
              <a:t/>
            </a:r>
            <a:br>
              <a:rPr lang="de-DE" altLang="de-DE" sz="2000" b="1" dirty="0" smtClean="0">
                <a:solidFill>
                  <a:schemeClr val="tx1"/>
                </a:solidFill>
              </a:rPr>
            </a:br>
            <a:r>
              <a:rPr lang="de-DE" altLang="de-DE" sz="2000" b="1" dirty="0" smtClean="0">
                <a:solidFill>
                  <a:schemeClr val="tx1"/>
                </a:solidFill>
              </a:rPr>
              <a:t>	Formaldehyde </a:t>
            </a:r>
            <a:r>
              <a:rPr lang="de-DE" altLang="de-DE" sz="2000" b="1" dirty="0" err="1" smtClean="0">
                <a:solidFill>
                  <a:schemeClr val="tx1"/>
                </a:solidFill>
              </a:rPr>
              <a:t>sterilization</a:t>
            </a:r>
            <a:r>
              <a:rPr lang="de-DE" altLang="de-DE" sz="2000" b="1" dirty="0" smtClean="0">
                <a:solidFill>
                  <a:schemeClr val="tx1"/>
                </a:solidFill>
              </a:rPr>
              <a:t/>
            </a:r>
            <a:br>
              <a:rPr lang="de-DE" altLang="de-DE" sz="2000" b="1" dirty="0" smtClean="0">
                <a:solidFill>
                  <a:schemeClr val="tx1"/>
                </a:solidFill>
              </a:rPr>
            </a:br>
            <a:r>
              <a:rPr lang="de-DE" altLang="de-DE" sz="2000" b="1" dirty="0" smtClean="0">
                <a:solidFill>
                  <a:schemeClr val="tx1"/>
                </a:solidFill>
              </a:rPr>
              <a:t>	Hydrogene </a:t>
            </a:r>
            <a:r>
              <a:rPr lang="de-DE" altLang="de-DE" sz="2000" b="1" dirty="0" err="1">
                <a:solidFill>
                  <a:schemeClr val="tx1"/>
                </a:solidFill>
              </a:rPr>
              <a:t>peroxide</a:t>
            </a:r>
            <a:r>
              <a:rPr lang="de-DE" altLang="de-DE" sz="2000" b="1" dirty="0">
                <a:solidFill>
                  <a:schemeClr val="tx1"/>
                </a:solidFill>
              </a:rPr>
              <a:t> </a:t>
            </a:r>
            <a:r>
              <a:rPr lang="de-DE" altLang="de-DE" sz="2000" b="1" dirty="0" err="1">
                <a:solidFill>
                  <a:schemeClr val="tx1"/>
                </a:solidFill>
              </a:rPr>
              <a:t>sterilization</a:t>
            </a:r>
            <a:r>
              <a:rPr lang="de-DE" altLang="de-DE" sz="2000" b="1" dirty="0" smtClean="0">
                <a:solidFill>
                  <a:schemeClr val="tx1"/>
                </a:solidFill>
              </a:rPr>
              <a:t/>
            </a:r>
            <a:br>
              <a:rPr lang="de-DE" altLang="de-DE" sz="2000" b="1" dirty="0" smtClean="0">
                <a:solidFill>
                  <a:schemeClr val="tx1"/>
                </a:solidFill>
              </a:rPr>
            </a:br>
            <a:r>
              <a:rPr lang="de-DE" altLang="de-DE" sz="2000" b="1" dirty="0" smtClean="0">
                <a:solidFill>
                  <a:schemeClr val="tx1"/>
                </a:solidFill>
              </a:rPr>
              <a:t/>
            </a:r>
            <a:br>
              <a:rPr lang="de-DE" altLang="de-DE" sz="2000" b="1" dirty="0" smtClean="0">
                <a:solidFill>
                  <a:schemeClr val="tx1"/>
                </a:solidFill>
              </a:rPr>
            </a:br>
            <a:r>
              <a:rPr lang="de-DE" altLang="de-DE" sz="2000" b="1" dirty="0" smtClean="0">
                <a:solidFill>
                  <a:schemeClr val="tx1"/>
                </a:solidFill>
              </a:rPr>
              <a:t>Research in </a:t>
            </a:r>
            <a:r>
              <a:rPr lang="de-DE" altLang="de-DE" sz="2000" b="1" dirty="0" err="1" smtClean="0">
                <a:solidFill>
                  <a:schemeClr val="tx1"/>
                </a:solidFill>
              </a:rPr>
              <a:t>the</a:t>
            </a:r>
            <a:r>
              <a:rPr lang="de-DE" altLang="de-DE" sz="2000" b="1" dirty="0" smtClean="0">
                <a:solidFill>
                  <a:schemeClr val="tx1"/>
                </a:solidFill>
              </a:rPr>
              <a:t> </a:t>
            </a:r>
            <a:r>
              <a:rPr lang="de-DE" altLang="de-DE" sz="2000" b="1" dirty="0" err="1" smtClean="0">
                <a:solidFill>
                  <a:schemeClr val="tx1"/>
                </a:solidFill>
              </a:rPr>
              <a:t>field</a:t>
            </a:r>
            <a:r>
              <a:rPr lang="de-DE" altLang="de-DE" sz="2000" b="1" dirty="0" smtClean="0">
                <a:solidFill>
                  <a:schemeClr val="tx1"/>
                </a:solidFill>
              </a:rPr>
              <a:t> </a:t>
            </a:r>
            <a:r>
              <a:rPr lang="de-DE" altLang="de-DE" sz="2000" b="1" dirty="0" err="1" smtClean="0">
                <a:solidFill>
                  <a:schemeClr val="tx1"/>
                </a:solidFill>
              </a:rPr>
              <a:t>of</a:t>
            </a:r>
            <a:r>
              <a:rPr lang="de-DE" altLang="de-DE" sz="2000" b="1" dirty="0" smtClean="0">
                <a:solidFill>
                  <a:schemeClr val="tx1"/>
                </a:solidFill>
              </a:rPr>
              <a:t> </a:t>
            </a:r>
            <a:r>
              <a:rPr lang="de-DE" altLang="de-DE" sz="2000" b="1" dirty="0" err="1" smtClean="0">
                <a:solidFill>
                  <a:schemeClr val="tx1"/>
                </a:solidFill>
              </a:rPr>
              <a:t>prions</a:t>
            </a:r>
            <a:r>
              <a:rPr lang="de-DE" altLang="de-DE" sz="2000" b="1" dirty="0" smtClean="0">
                <a:solidFill>
                  <a:schemeClr val="tx1"/>
                </a:solidFill>
              </a:rPr>
              <a:t/>
            </a:r>
            <a:br>
              <a:rPr lang="de-DE" altLang="de-DE" sz="2000" b="1" dirty="0" smtClean="0">
                <a:solidFill>
                  <a:schemeClr val="tx1"/>
                </a:solidFill>
              </a:rPr>
            </a:br>
            <a:r>
              <a:rPr lang="de-DE" altLang="de-DE" sz="2000" b="1" dirty="0" smtClean="0">
                <a:solidFill>
                  <a:schemeClr val="tx1"/>
                </a:solidFill>
              </a:rPr>
              <a:t/>
            </a:r>
            <a:br>
              <a:rPr lang="de-DE" altLang="de-DE" sz="2000" b="1" dirty="0" smtClean="0">
                <a:solidFill>
                  <a:schemeClr val="tx1"/>
                </a:solidFill>
              </a:rPr>
            </a:br>
            <a:r>
              <a:rPr lang="de-DE" altLang="de-DE" sz="2000" b="1" dirty="0" err="1" smtClean="0">
                <a:solidFill>
                  <a:schemeClr val="tx1"/>
                </a:solidFill>
              </a:rPr>
              <a:t>Testing</a:t>
            </a:r>
            <a:r>
              <a:rPr lang="de-DE" altLang="de-DE" sz="2000" b="1" dirty="0" smtClean="0">
                <a:solidFill>
                  <a:schemeClr val="tx1"/>
                </a:solidFill>
              </a:rPr>
              <a:t> </a:t>
            </a:r>
            <a:r>
              <a:rPr lang="de-DE" altLang="de-DE" sz="2000" b="1" dirty="0" err="1" smtClean="0">
                <a:solidFill>
                  <a:schemeClr val="tx1"/>
                </a:solidFill>
              </a:rPr>
              <a:t>of</a:t>
            </a:r>
            <a:r>
              <a:rPr lang="de-DE" altLang="de-DE" sz="2000" b="1" dirty="0" smtClean="0">
                <a:solidFill>
                  <a:schemeClr val="tx1"/>
                </a:solidFill>
              </a:rPr>
              <a:t> </a:t>
            </a:r>
            <a:r>
              <a:rPr lang="de-DE" altLang="de-DE" sz="2000" b="1" dirty="0" err="1" smtClean="0">
                <a:solidFill>
                  <a:schemeClr val="tx1"/>
                </a:solidFill>
              </a:rPr>
              <a:t>new</a:t>
            </a:r>
            <a:r>
              <a:rPr lang="de-DE" altLang="de-DE" sz="2000" b="1" dirty="0" smtClean="0">
                <a:solidFill>
                  <a:schemeClr val="tx1"/>
                </a:solidFill>
              </a:rPr>
              <a:t> </a:t>
            </a:r>
            <a:r>
              <a:rPr lang="de-DE" altLang="de-DE" sz="2000" b="1" dirty="0" err="1" smtClean="0">
                <a:solidFill>
                  <a:schemeClr val="tx1"/>
                </a:solidFill>
              </a:rPr>
              <a:t>instruments</a:t>
            </a:r>
            <a:r>
              <a:rPr lang="de-DE" altLang="de-DE" sz="2000" b="1" dirty="0" smtClean="0">
                <a:solidFill>
                  <a:schemeClr val="tx1"/>
                </a:solidFill>
              </a:rPr>
              <a:t> </a:t>
            </a:r>
            <a:r>
              <a:rPr lang="de-DE" altLang="de-DE" sz="2000" b="1" dirty="0" err="1" smtClean="0">
                <a:solidFill>
                  <a:schemeClr val="tx1"/>
                </a:solidFill>
              </a:rPr>
              <a:t>designs</a:t>
            </a:r>
            <a:r>
              <a:rPr lang="de-DE" altLang="de-DE" sz="2000" b="1" dirty="0" smtClean="0">
                <a:solidFill>
                  <a:schemeClr val="tx1"/>
                </a:solidFill>
              </a:rPr>
              <a:t/>
            </a:r>
            <a:br>
              <a:rPr lang="de-DE" altLang="de-DE" sz="2000" b="1" dirty="0" smtClean="0">
                <a:solidFill>
                  <a:schemeClr val="tx1"/>
                </a:solidFill>
              </a:rPr>
            </a:br>
            <a:r>
              <a:rPr lang="de-DE" altLang="de-DE" sz="2000" b="1" dirty="0" smtClean="0">
                <a:solidFill>
                  <a:schemeClr val="tx1"/>
                </a:solidFill>
              </a:rPr>
              <a:t/>
            </a:r>
            <a:br>
              <a:rPr lang="de-DE" altLang="de-DE" sz="2000" b="1" dirty="0" smtClean="0">
                <a:solidFill>
                  <a:schemeClr val="tx1"/>
                </a:solidFill>
              </a:rPr>
            </a:br>
            <a:r>
              <a:rPr lang="de-DE" altLang="de-DE" sz="2000" b="1" dirty="0" err="1" smtClean="0"/>
              <a:t>Testing</a:t>
            </a:r>
            <a:r>
              <a:rPr lang="de-DE" altLang="de-DE" sz="2000" b="1" dirty="0" smtClean="0"/>
              <a:t> </a:t>
            </a:r>
            <a:r>
              <a:rPr lang="de-DE" altLang="de-DE" sz="2000" b="1" dirty="0" err="1" smtClean="0"/>
              <a:t>of</a:t>
            </a:r>
            <a:r>
              <a:rPr lang="de-DE" altLang="de-DE" sz="2000" b="1" dirty="0" smtClean="0"/>
              <a:t> </a:t>
            </a:r>
            <a:r>
              <a:rPr lang="de-DE" altLang="de-DE" sz="2000" b="1" dirty="0" err="1" smtClean="0"/>
              <a:t>cleaning</a:t>
            </a:r>
            <a:r>
              <a:rPr lang="de-DE" altLang="de-DE" sz="2000" b="1" dirty="0" smtClean="0"/>
              <a:t> </a:t>
            </a:r>
            <a:r>
              <a:rPr lang="de-DE" altLang="de-DE" sz="2000" b="1" dirty="0" err="1" smtClean="0"/>
              <a:t>agents</a:t>
            </a:r>
            <a:r>
              <a:rPr lang="de-DE" altLang="de-DE" sz="2000" b="1" dirty="0" smtClean="0"/>
              <a:t/>
            </a:r>
            <a:br>
              <a:rPr lang="de-DE" altLang="de-DE" sz="2000" b="1" dirty="0" smtClean="0"/>
            </a:br>
            <a:r>
              <a:rPr lang="de-DE" altLang="de-DE" sz="2000" b="1" dirty="0"/>
              <a:t/>
            </a:r>
            <a:br>
              <a:rPr lang="de-DE" altLang="de-DE" sz="2000" b="1" dirty="0"/>
            </a:br>
            <a:r>
              <a:rPr lang="de-DE" altLang="de-DE" sz="2000" b="1" dirty="0" err="1" smtClean="0"/>
              <a:t>Testing</a:t>
            </a:r>
            <a:r>
              <a:rPr lang="de-DE" altLang="de-DE" sz="2000" b="1" dirty="0" smtClean="0"/>
              <a:t> </a:t>
            </a:r>
            <a:r>
              <a:rPr lang="de-DE" altLang="de-DE" sz="2000" b="1" dirty="0" err="1" smtClean="0"/>
              <a:t>of</a:t>
            </a:r>
            <a:r>
              <a:rPr lang="de-DE" altLang="de-DE" sz="2000" b="1" dirty="0" smtClean="0"/>
              <a:t> </a:t>
            </a:r>
            <a:r>
              <a:rPr lang="de-DE" altLang="de-DE" sz="2000" b="1" dirty="0" err="1" smtClean="0"/>
              <a:t>disinfection</a:t>
            </a:r>
            <a:r>
              <a:rPr lang="de-DE" altLang="de-DE" sz="2000" b="1" dirty="0" smtClean="0"/>
              <a:t> </a:t>
            </a:r>
            <a:r>
              <a:rPr lang="de-DE" altLang="de-DE" sz="2000" b="1" dirty="0" err="1" smtClean="0"/>
              <a:t>agents</a:t>
            </a:r>
            <a:r>
              <a:rPr lang="de-DE" altLang="de-DE" sz="2000" b="1" dirty="0" smtClean="0">
                <a:solidFill>
                  <a:schemeClr val="tx1"/>
                </a:solidFill>
              </a:rPr>
              <a:t/>
            </a:r>
            <a:br>
              <a:rPr lang="de-DE" altLang="de-DE" sz="2000" b="1" dirty="0" smtClean="0">
                <a:solidFill>
                  <a:schemeClr val="tx1"/>
                </a:solidFill>
              </a:rPr>
            </a:br>
            <a:r>
              <a:rPr lang="de-DE" altLang="de-DE" sz="2000" b="1" dirty="0" smtClean="0">
                <a:solidFill>
                  <a:schemeClr val="tx1"/>
                </a:solidFill>
              </a:rPr>
              <a:t/>
            </a:r>
            <a:br>
              <a:rPr lang="de-DE" altLang="de-DE" sz="2000" b="1" dirty="0" smtClean="0">
                <a:solidFill>
                  <a:schemeClr val="tx1"/>
                </a:solidFill>
              </a:rPr>
            </a:br>
            <a:r>
              <a:rPr lang="de-DE" altLang="de-DE" sz="2000" b="1" dirty="0" smtClean="0">
                <a:solidFill>
                  <a:schemeClr val="tx1"/>
                </a:solidFill>
              </a:rPr>
              <a:t/>
            </a:r>
            <a:br>
              <a:rPr lang="de-DE" altLang="de-DE" sz="2000" b="1" dirty="0" smtClean="0">
                <a:solidFill>
                  <a:schemeClr val="tx1"/>
                </a:solidFill>
              </a:rPr>
            </a:br>
            <a:endParaRPr lang="de-DE" altLang="de-DE" sz="2000" b="1" dirty="0" smtClean="0">
              <a:solidFill>
                <a:schemeClr val="tx1"/>
              </a:solidFill>
            </a:endParaRPr>
          </a:p>
        </p:txBody>
      </p:sp>
      <p:sp>
        <p:nvSpPr>
          <p:cNvPr id="2" name="Fußzeilenplatzhalter 1"/>
          <p:cNvSpPr>
            <a:spLocks noGrp="1"/>
          </p:cNvSpPr>
          <p:nvPr>
            <p:ph type="ftr" sz="quarter" idx="11"/>
          </p:nvPr>
        </p:nvSpPr>
        <p:spPr/>
        <p:txBody>
          <a:bodyPr/>
          <a:lstStyle/>
          <a:p>
            <a:r>
              <a:rPr lang="de-DE" smtClean="0"/>
              <a:t>WFHSS 2015  Lille/France</a:t>
            </a:r>
            <a:endParaRPr lang="de-DE"/>
          </a:p>
        </p:txBody>
      </p:sp>
    </p:spTree>
    <p:extLst>
      <p:ext uri="{BB962C8B-B14F-4D97-AF65-F5344CB8AC3E}">
        <p14:creationId xmlns:p14="http://schemas.microsoft.com/office/powerpoint/2010/main" val="168369076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62503">
                                            <p:txEl>
                                              <p:pRg st="0" end="0"/>
                                            </p:txEl>
                                          </p:spTgt>
                                        </p:tgtEl>
                                        <p:attrNameLst>
                                          <p:attrName>style.visibility</p:attrName>
                                        </p:attrNameLst>
                                      </p:cBhvr>
                                      <p:to>
                                        <p:strVal val="visible"/>
                                      </p:to>
                                    </p:set>
                                    <p:anim calcmode="lin" valueType="num">
                                      <p:cBhvr additive="base">
                                        <p:cTn id="7" dur="500" fill="hold"/>
                                        <p:tgtEl>
                                          <p:spTgt spid="36250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6250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2503" grpId="0" build="p"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Bioindicators</a:t>
            </a:r>
            <a:r>
              <a:rPr lang="de-DE" dirty="0" smtClean="0"/>
              <a:t> </a:t>
            </a:r>
            <a:r>
              <a:rPr lang="de-DE" dirty="0" err="1" smtClean="0"/>
              <a:t>used</a:t>
            </a:r>
            <a:r>
              <a:rPr lang="de-DE" dirty="0" smtClean="0"/>
              <a:t> </a:t>
            </a:r>
            <a:r>
              <a:rPr lang="de-DE" dirty="0" err="1" smtClean="0"/>
              <a:t>for</a:t>
            </a:r>
            <a:r>
              <a:rPr lang="de-DE" dirty="0" smtClean="0"/>
              <a:t> </a:t>
            </a:r>
            <a:r>
              <a:rPr lang="de-DE" dirty="0" err="1" smtClean="0"/>
              <a:t>the</a:t>
            </a:r>
            <a:r>
              <a:rPr lang="de-DE" dirty="0" smtClean="0"/>
              <a:t> </a:t>
            </a:r>
            <a:r>
              <a:rPr lang="de-DE" dirty="0" err="1" smtClean="0"/>
              <a:t>tests</a:t>
            </a:r>
            <a:endParaRPr lang="de-DE" dirty="0"/>
          </a:p>
        </p:txBody>
      </p:sp>
      <p:sp>
        <p:nvSpPr>
          <p:cNvPr id="4" name="Fußzeilenplatzhalter 3"/>
          <p:cNvSpPr>
            <a:spLocks noGrp="1"/>
          </p:cNvSpPr>
          <p:nvPr>
            <p:ph type="ftr" sz="quarter" idx="11"/>
          </p:nvPr>
        </p:nvSpPr>
        <p:spPr/>
        <p:txBody>
          <a:bodyPr/>
          <a:lstStyle/>
          <a:p>
            <a:r>
              <a:rPr lang="de-DE" smtClean="0"/>
              <a:t>WFHSS 2015  Lille/France</a:t>
            </a:r>
            <a:endParaRPr lang="de-DE"/>
          </a:p>
        </p:txBody>
      </p:sp>
      <p:pic>
        <p:nvPicPr>
          <p:cNvPr id="2049" name="Grafik 6" descr="Fuer_Bericht_-4 (1)"/>
          <p:cNvPicPr>
            <a:picLocks noChangeAspect="1" noChangeArrowheads="1"/>
          </p:cNvPicPr>
          <p:nvPr/>
        </p:nvPicPr>
        <p:blipFill>
          <a:blip r:embed="rId2" cstate="print">
            <a:extLst>
              <a:ext uri="{28A0092B-C50C-407E-A947-70E740481C1C}">
                <a14:useLocalDpi xmlns:a14="http://schemas.microsoft.com/office/drawing/2010/main" val="0"/>
              </a:ext>
            </a:extLst>
          </a:blip>
          <a:srcRect l="10582" t="9959" r="6950" b="27177"/>
          <a:stretch>
            <a:fillRect/>
          </a:stretch>
        </p:blipFill>
        <p:spPr bwMode="auto">
          <a:xfrm>
            <a:off x="2339752" y="1124744"/>
            <a:ext cx="4670801" cy="2673226"/>
          </a:xfrm>
          <a:prstGeom prst="rect">
            <a:avLst/>
          </a:prstGeom>
          <a:noFill/>
          <a:extLst>
            <a:ext uri="{909E8E84-426E-40DD-AFC4-6F175D3DCCD1}">
              <a14:hiddenFill xmlns:a14="http://schemas.microsoft.com/office/drawing/2010/main">
                <a:solidFill>
                  <a:srgbClr val="FFFFFF"/>
                </a:solidFill>
              </a14:hiddenFill>
            </a:ext>
          </a:extLst>
        </p:spPr>
      </p:pic>
      <p:sp>
        <p:nvSpPr>
          <p:cNvPr id="5" name="Textfeld 10"/>
          <p:cNvSpPr txBox="1">
            <a:spLocks noChangeArrowheads="1"/>
          </p:cNvSpPr>
          <p:nvPr/>
        </p:nvSpPr>
        <p:spPr bwMode="auto">
          <a:xfrm>
            <a:off x="1535113" y="476250"/>
            <a:ext cx="303212" cy="303213"/>
          </a:xfrm>
          <a:prstGeom prst="rect">
            <a:avLst/>
          </a:prstGeom>
          <a:solidFill>
            <a:srgbClr val="FFFFFF"/>
          </a:solidFill>
          <a:ln w="63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altLang="de-D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Rectangle 4"/>
          <p:cNvSpPr>
            <a:spLocks noChangeArrowheads="1"/>
          </p:cNvSpPr>
          <p:nvPr/>
        </p:nvSpPr>
        <p:spPr bwMode="auto">
          <a:xfrm>
            <a:off x="0" y="-2232"/>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altLang="de-DE"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Rectangle 6"/>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600" b="0" i="0" u="none" strike="noStrike" cap="none" normalizeH="0" baseline="0" smtClean="0">
                <a:ln>
                  <a:noFill/>
                </a:ln>
                <a:solidFill>
                  <a:schemeClr val="tx1"/>
                </a:solidFill>
                <a:effectLst/>
                <a:latin typeface="Arial" pitchFamily="34" charset="0"/>
                <a:cs typeface="Arial" pitchFamily="34" charset="0"/>
              </a:rPr>
              <a:t/>
            </a:r>
            <a:br>
              <a:rPr kumimoji="0" lang="de-DE" altLang="de-DE" sz="600" b="0" i="0" u="none" strike="noStrike" cap="none" normalizeH="0" baseline="0" smtClean="0">
                <a:ln>
                  <a:noFill/>
                </a:ln>
                <a:solidFill>
                  <a:schemeClr val="tx1"/>
                </a:solidFill>
                <a:effectLst/>
                <a:latin typeface="Arial" pitchFamily="34" charset="0"/>
                <a:cs typeface="Arial" pitchFamily="34" charset="0"/>
              </a:rPr>
            </a:b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Rectangle 7"/>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0" name="Rectangle 8"/>
          <p:cNvSpPr>
            <a:spLocks noChangeArrowheads="1"/>
          </p:cNvSpPr>
          <p:nvPr/>
        </p:nvSpPr>
        <p:spPr bwMode="auto">
          <a:xfrm>
            <a:off x="0" y="3023284"/>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altLang="de-DE" sz="1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2" name="Inhaltsplatzhalter 11"/>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508494" y="4005064"/>
            <a:ext cx="6127011" cy="2341067"/>
          </a:xfrm>
          <a:prstGeom prst="rect">
            <a:avLst/>
          </a:prstGeom>
          <a:noFill/>
        </p:spPr>
      </p:pic>
    </p:spTree>
    <p:extLst>
      <p:ext uri="{BB962C8B-B14F-4D97-AF65-F5344CB8AC3E}">
        <p14:creationId xmlns:p14="http://schemas.microsoft.com/office/powerpoint/2010/main" val="176317684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Testing</a:t>
            </a:r>
            <a:r>
              <a:rPr lang="de-DE" dirty="0" smtClean="0"/>
              <a:t> </a:t>
            </a:r>
            <a:r>
              <a:rPr lang="de-DE" dirty="0" err="1" smtClean="0"/>
              <a:t>of</a:t>
            </a:r>
            <a:r>
              <a:rPr lang="de-DE" dirty="0" smtClean="0"/>
              <a:t> </a:t>
            </a:r>
            <a:r>
              <a:rPr lang="de-DE" dirty="0" err="1" smtClean="0"/>
              <a:t>the</a:t>
            </a:r>
            <a:r>
              <a:rPr lang="de-DE" dirty="0" smtClean="0"/>
              <a:t> </a:t>
            </a:r>
            <a:r>
              <a:rPr lang="de-DE" dirty="0" err="1" smtClean="0"/>
              <a:t>spore</a:t>
            </a:r>
            <a:r>
              <a:rPr lang="de-DE" dirty="0" smtClean="0"/>
              <a:t> </a:t>
            </a:r>
            <a:r>
              <a:rPr lang="de-DE" dirty="0" err="1" smtClean="0"/>
              <a:t>suspension</a:t>
            </a:r>
            <a:endParaRPr lang="de-DE" dirty="0"/>
          </a:p>
        </p:txBody>
      </p:sp>
      <p:sp>
        <p:nvSpPr>
          <p:cNvPr id="4" name="Fußzeilenplatzhalter 3"/>
          <p:cNvSpPr>
            <a:spLocks noGrp="1"/>
          </p:cNvSpPr>
          <p:nvPr>
            <p:ph type="ftr" sz="quarter" idx="11"/>
          </p:nvPr>
        </p:nvSpPr>
        <p:spPr/>
        <p:txBody>
          <a:bodyPr/>
          <a:lstStyle/>
          <a:p>
            <a:r>
              <a:rPr lang="de-DE" smtClean="0"/>
              <a:t>WFHSS 2015  Lille/France</a:t>
            </a:r>
            <a:endParaRPr lang="de-DE"/>
          </a:p>
        </p:txBody>
      </p:sp>
      <p:graphicFrame>
        <p:nvGraphicFramePr>
          <p:cNvPr id="6" name="Inhaltsplatzhalter 4"/>
          <p:cNvGraphicFramePr>
            <a:graphicFrameLocks noGrp="1"/>
          </p:cNvGraphicFramePr>
          <p:nvPr>
            <p:ph idx="1"/>
            <p:extLst>
              <p:ext uri="{D42A27DB-BD31-4B8C-83A1-F6EECF244321}">
                <p14:modId xmlns:p14="http://schemas.microsoft.com/office/powerpoint/2010/main" val="558161956"/>
              </p:ext>
            </p:extLst>
          </p:nvPr>
        </p:nvGraphicFramePr>
        <p:xfrm>
          <a:off x="755576" y="1700809"/>
          <a:ext cx="7704858" cy="3672407"/>
        </p:xfrm>
        <a:graphic>
          <a:graphicData uri="http://schemas.openxmlformats.org/drawingml/2006/table">
            <a:tbl>
              <a:tblPr/>
              <a:tblGrid>
                <a:gridCol w="1284143"/>
                <a:gridCol w="1284143"/>
                <a:gridCol w="1284143"/>
                <a:gridCol w="1284143"/>
                <a:gridCol w="1284143"/>
                <a:gridCol w="1284143"/>
              </a:tblGrid>
              <a:tr h="795053">
                <a:tc>
                  <a:txBody>
                    <a:bodyPr/>
                    <a:lstStyle/>
                    <a:p>
                      <a:pPr algn="ctr">
                        <a:lnSpc>
                          <a:spcPct val="115000"/>
                        </a:lnSpc>
                        <a:spcAft>
                          <a:spcPts val="1000"/>
                        </a:spcAft>
                      </a:pPr>
                      <a:r>
                        <a:rPr lang="en-US" sz="1100" b="1" dirty="0">
                          <a:effectLst/>
                          <a:latin typeface="Calibri"/>
                          <a:ea typeface="Calibri"/>
                          <a:cs typeface="Times New Roman"/>
                        </a:rPr>
                        <a:t>Sample No.</a:t>
                      </a:r>
                      <a:endParaRPr lang="de-DE" sz="1100" dirty="0">
                        <a:effectLst/>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1000"/>
                        </a:spcAft>
                      </a:pPr>
                      <a:r>
                        <a:rPr lang="en-US" sz="1100" b="1">
                          <a:effectLst/>
                          <a:latin typeface="Calibri"/>
                          <a:ea typeface="Calibri"/>
                          <a:cs typeface="Times New Roman"/>
                        </a:rPr>
                        <a:t>Inoculated location</a:t>
                      </a:r>
                      <a:endParaRPr lang="de-DE" sz="1100">
                        <a:effectLst/>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1000"/>
                        </a:spcAft>
                      </a:pPr>
                      <a:r>
                        <a:rPr lang="en-US" sz="1100" b="1">
                          <a:solidFill>
                            <a:srgbClr val="000000"/>
                          </a:solidFill>
                          <a:effectLst/>
                          <a:latin typeface="Calibri"/>
                          <a:ea typeface="Calibri"/>
                          <a:cs typeface="Arial"/>
                        </a:rPr>
                        <a:t>CFU / plate</a:t>
                      </a:r>
                      <a:r>
                        <a:rPr lang="en-US" sz="1100" b="1" baseline="30000">
                          <a:solidFill>
                            <a:srgbClr val="000000"/>
                          </a:solidFill>
                          <a:effectLst/>
                          <a:latin typeface="Calibri"/>
                          <a:ea typeface="Calibri"/>
                          <a:cs typeface="Arial"/>
                        </a:rPr>
                        <a:t>1)</a:t>
                      </a:r>
                      <a:endParaRPr lang="de-DE" sz="1100">
                        <a:effectLst/>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1000"/>
                        </a:spcAft>
                      </a:pPr>
                      <a:r>
                        <a:rPr lang="en-US" sz="1100" b="1">
                          <a:solidFill>
                            <a:srgbClr val="000000"/>
                          </a:solidFill>
                          <a:effectLst/>
                          <a:latin typeface="Calibri"/>
                          <a:ea typeface="Calibri"/>
                          <a:cs typeface="Arial"/>
                        </a:rPr>
                        <a:t>Incubation ofthe TSB eluate</a:t>
                      </a:r>
                      <a:r>
                        <a:rPr lang="en-US" sz="1100" b="1" baseline="30000">
                          <a:solidFill>
                            <a:srgbClr val="000000"/>
                          </a:solidFill>
                          <a:effectLst/>
                          <a:latin typeface="Calibri"/>
                          <a:ea typeface="Calibri"/>
                          <a:cs typeface="Arial"/>
                        </a:rPr>
                        <a:t>2)</a:t>
                      </a:r>
                      <a:endParaRPr lang="de-DE" sz="1100">
                        <a:effectLst/>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1000"/>
                        </a:spcAft>
                      </a:pPr>
                      <a:r>
                        <a:rPr lang="en-US" sz="1100" b="1">
                          <a:effectLst/>
                          <a:latin typeface="Calibri"/>
                          <a:ea typeface="Calibri"/>
                          <a:cs typeface="Arial"/>
                        </a:rPr>
                        <a:t>Identification</a:t>
                      </a:r>
                      <a:r>
                        <a:rPr lang="en-US" sz="1100" b="1" baseline="30000">
                          <a:effectLst/>
                          <a:latin typeface="Calibri"/>
                          <a:ea typeface="Calibri"/>
                          <a:cs typeface="Arial"/>
                        </a:rPr>
                        <a:t>3)</a:t>
                      </a:r>
                      <a:endParaRPr lang="de-DE" sz="1100">
                        <a:effectLst/>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1000"/>
                        </a:spcAft>
                      </a:pPr>
                      <a:r>
                        <a:rPr lang="en-US" sz="1100" b="1" dirty="0">
                          <a:solidFill>
                            <a:srgbClr val="000000"/>
                          </a:solidFill>
                          <a:effectLst/>
                          <a:latin typeface="Calibri"/>
                          <a:ea typeface="Calibri"/>
                          <a:cs typeface="Arial"/>
                        </a:rPr>
                        <a:t>CFU </a:t>
                      </a:r>
                      <a:r>
                        <a:rPr lang="en-US" sz="1100" b="1" dirty="0">
                          <a:effectLst/>
                          <a:latin typeface="Calibri"/>
                          <a:ea typeface="Calibri"/>
                          <a:cs typeface="Arial"/>
                        </a:rPr>
                        <a:t>/Inoculated location</a:t>
                      </a:r>
                      <a:r>
                        <a:rPr lang="en-US" sz="1100" b="1" baseline="30000" dirty="0">
                          <a:effectLst/>
                          <a:latin typeface="Calibri"/>
                          <a:ea typeface="Calibri"/>
                          <a:cs typeface="Arial"/>
                        </a:rPr>
                        <a:t>4)</a:t>
                      </a:r>
                      <a:endParaRPr lang="de-DE" sz="1100" dirty="0">
                        <a:effectLst/>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319706">
                <a:tc>
                  <a:txBody>
                    <a:bodyPr/>
                    <a:lstStyle/>
                    <a:p>
                      <a:pPr algn="ctr">
                        <a:lnSpc>
                          <a:spcPct val="115000"/>
                        </a:lnSpc>
                        <a:spcAft>
                          <a:spcPts val="1000"/>
                        </a:spcAft>
                      </a:pPr>
                      <a:r>
                        <a:rPr lang="de-DE" sz="1100">
                          <a:effectLst/>
                          <a:latin typeface="Arial"/>
                          <a:ea typeface="Calibri"/>
                          <a:cs typeface="Times New Roman"/>
                        </a:rPr>
                        <a:t>54%-1</a:t>
                      </a:r>
                      <a:endParaRPr lang="de-DE" sz="1100">
                        <a:effectLst/>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de-DE" sz="1100">
                          <a:effectLst/>
                          <a:latin typeface="Arial"/>
                          <a:ea typeface="Calibri"/>
                          <a:cs typeface="Times New Roman"/>
                        </a:rPr>
                        <a:t>1</a:t>
                      </a:r>
                      <a:endParaRPr lang="de-DE" sz="1100">
                        <a:effectLst/>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de-DE" sz="1100">
                          <a:solidFill>
                            <a:srgbClr val="000000"/>
                          </a:solidFill>
                          <a:effectLst/>
                          <a:latin typeface="Arial"/>
                          <a:ea typeface="Calibri"/>
                          <a:cs typeface="Times New Roman"/>
                        </a:rPr>
                        <a:t>0</a:t>
                      </a:r>
                      <a:endParaRPr lang="de-DE" sz="1100">
                        <a:effectLst/>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1100">
                          <a:effectLst/>
                          <a:latin typeface="Arial"/>
                          <a:ea typeface="Calibri"/>
                          <a:cs typeface="Times New Roman"/>
                        </a:rPr>
                        <a:t>+</a:t>
                      </a:r>
                      <a:endParaRPr lang="de-DE" sz="1100">
                        <a:effectLst/>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de-DE" sz="1100" i="1">
                          <a:solidFill>
                            <a:srgbClr val="000000"/>
                          </a:solidFill>
                          <a:effectLst/>
                          <a:latin typeface="Arial"/>
                          <a:ea typeface="Calibri"/>
                          <a:cs typeface="Times New Roman"/>
                        </a:rPr>
                        <a:t>G. stearotherm.</a:t>
                      </a:r>
                      <a:endParaRPr lang="de-DE" sz="1100">
                        <a:effectLst/>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de-DE" sz="1100">
                          <a:solidFill>
                            <a:srgbClr val="000000"/>
                          </a:solidFill>
                          <a:effectLst/>
                          <a:latin typeface="Arial"/>
                          <a:ea typeface="Calibri"/>
                          <a:cs typeface="Times New Roman"/>
                        </a:rPr>
                        <a:t>0</a:t>
                      </a:r>
                      <a:endParaRPr lang="de-DE" sz="1100">
                        <a:effectLst/>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9706">
                <a:tc>
                  <a:txBody>
                    <a:bodyPr/>
                    <a:lstStyle/>
                    <a:p>
                      <a:pPr algn="ctr">
                        <a:lnSpc>
                          <a:spcPct val="115000"/>
                        </a:lnSpc>
                        <a:spcAft>
                          <a:spcPts val="1000"/>
                        </a:spcAft>
                      </a:pPr>
                      <a:r>
                        <a:rPr lang="en-US" sz="1100">
                          <a:effectLst/>
                          <a:latin typeface="Arial"/>
                          <a:ea typeface="Calibri"/>
                          <a:cs typeface="Times New Roman"/>
                        </a:rPr>
                        <a:t>54%-2</a:t>
                      </a:r>
                      <a:endParaRPr lang="de-DE" sz="1100">
                        <a:effectLst/>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de-DE" sz="1100">
                          <a:effectLst/>
                          <a:latin typeface="Arial"/>
                          <a:ea typeface="Calibri"/>
                          <a:cs typeface="Times New Roman"/>
                        </a:rPr>
                        <a:t>1</a:t>
                      </a:r>
                      <a:endParaRPr lang="de-DE" sz="1100">
                        <a:effectLst/>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de-DE" sz="1100">
                          <a:solidFill>
                            <a:srgbClr val="000000"/>
                          </a:solidFill>
                          <a:effectLst/>
                          <a:latin typeface="Arial"/>
                          <a:ea typeface="Calibri"/>
                          <a:cs typeface="Times New Roman"/>
                        </a:rPr>
                        <a:t>7</a:t>
                      </a:r>
                      <a:endParaRPr lang="de-DE" sz="1100">
                        <a:effectLst/>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de-DE" sz="1100">
                          <a:solidFill>
                            <a:srgbClr val="000000"/>
                          </a:solidFill>
                          <a:effectLst/>
                          <a:latin typeface="Arial"/>
                          <a:ea typeface="Calibri"/>
                          <a:cs typeface="Times New Roman"/>
                        </a:rPr>
                        <a:t>+</a:t>
                      </a:r>
                      <a:endParaRPr lang="de-DE" sz="1100">
                        <a:effectLst/>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de-DE" sz="1100" i="1">
                          <a:solidFill>
                            <a:srgbClr val="000000"/>
                          </a:solidFill>
                          <a:effectLst/>
                          <a:latin typeface="Arial"/>
                          <a:ea typeface="Calibri"/>
                          <a:cs typeface="Times New Roman"/>
                        </a:rPr>
                        <a:t>G. stearotherm.</a:t>
                      </a:r>
                      <a:endParaRPr lang="de-DE" sz="1100">
                        <a:effectLst/>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de-DE" sz="1100">
                          <a:solidFill>
                            <a:srgbClr val="000000"/>
                          </a:solidFill>
                          <a:effectLst/>
                          <a:latin typeface="Arial"/>
                          <a:ea typeface="Calibri"/>
                          <a:cs typeface="Times New Roman"/>
                        </a:rPr>
                        <a:t>&lt;10</a:t>
                      </a:r>
                      <a:endParaRPr lang="de-DE" sz="1100">
                        <a:effectLst/>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9706">
                <a:tc>
                  <a:txBody>
                    <a:bodyPr/>
                    <a:lstStyle/>
                    <a:p>
                      <a:pPr algn="ctr">
                        <a:lnSpc>
                          <a:spcPct val="115000"/>
                        </a:lnSpc>
                        <a:spcAft>
                          <a:spcPts val="1000"/>
                        </a:spcAft>
                      </a:pPr>
                      <a:r>
                        <a:rPr lang="en-US" sz="1100">
                          <a:effectLst/>
                          <a:latin typeface="Arial"/>
                          <a:ea typeface="Calibri"/>
                          <a:cs typeface="Times New Roman"/>
                        </a:rPr>
                        <a:t>54%-3</a:t>
                      </a:r>
                      <a:endParaRPr lang="de-DE" sz="1100">
                        <a:effectLst/>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de-DE" sz="1100">
                          <a:effectLst/>
                          <a:latin typeface="Arial"/>
                          <a:ea typeface="Calibri"/>
                          <a:cs typeface="Times New Roman"/>
                        </a:rPr>
                        <a:t>1</a:t>
                      </a:r>
                      <a:endParaRPr lang="de-DE" sz="1100">
                        <a:effectLst/>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de-DE" sz="1100">
                          <a:solidFill>
                            <a:srgbClr val="000000"/>
                          </a:solidFill>
                          <a:effectLst/>
                          <a:latin typeface="Arial"/>
                          <a:ea typeface="Calibri"/>
                          <a:cs typeface="Times New Roman"/>
                        </a:rPr>
                        <a:t>20</a:t>
                      </a:r>
                      <a:endParaRPr lang="de-DE" sz="1100">
                        <a:effectLst/>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de-DE" sz="1100">
                          <a:solidFill>
                            <a:srgbClr val="000000"/>
                          </a:solidFill>
                          <a:effectLst/>
                          <a:latin typeface="Arial"/>
                          <a:ea typeface="Calibri"/>
                          <a:cs typeface="Times New Roman"/>
                        </a:rPr>
                        <a:t>+</a:t>
                      </a:r>
                      <a:endParaRPr lang="de-DE" sz="1100">
                        <a:effectLst/>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de-DE" sz="1100" i="1">
                          <a:solidFill>
                            <a:srgbClr val="000000"/>
                          </a:solidFill>
                          <a:effectLst/>
                          <a:latin typeface="Arial"/>
                          <a:ea typeface="Calibri"/>
                          <a:cs typeface="Times New Roman"/>
                        </a:rPr>
                        <a:t>G. stearotherm.</a:t>
                      </a:r>
                      <a:endParaRPr lang="de-DE" sz="1100">
                        <a:effectLst/>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de-DE" sz="1100">
                          <a:solidFill>
                            <a:srgbClr val="000000"/>
                          </a:solidFill>
                          <a:effectLst/>
                          <a:latin typeface="Arial"/>
                          <a:ea typeface="Calibri"/>
                          <a:cs typeface="Times New Roman"/>
                        </a:rPr>
                        <a:t>&gt;20</a:t>
                      </a:r>
                      <a:endParaRPr lang="de-DE" sz="1100">
                        <a:effectLst/>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9706">
                <a:tc>
                  <a:txBody>
                    <a:bodyPr/>
                    <a:lstStyle/>
                    <a:p>
                      <a:pPr algn="ctr">
                        <a:lnSpc>
                          <a:spcPct val="115000"/>
                        </a:lnSpc>
                        <a:spcAft>
                          <a:spcPts val="1000"/>
                        </a:spcAft>
                      </a:pPr>
                      <a:r>
                        <a:rPr lang="de-DE" sz="1100">
                          <a:effectLst/>
                          <a:latin typeface="Arial"/>
                          <a:ea typeface="Calibri"/>
                          <a:cs typeface="Times New Roman"/>
                        </a:rPr>
                        <a:t>27%-1</a:t>
                      </a:r>
                      <a:endParaRPr lang="de-DE" sz="1100">
                        <a:effectLst/>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de-DE" sz="1100">
                          <a:effectLst/>
                          <a:latin typeface="Arial"/>
                          <a:ea typeface="Calibri"/>
                          <a:cs typeface="Times New Roman"/>
                        </a:rPr>
                        <a:t>1</a:t>
                      </a:r>
                      <a:endParaRPr lang="de-DE" sz="1100">
                        <a:effectLst/>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de-DE" sz="1100">
                          <a:solidFill>
                            <a:srgbClr val="000000"/>
                          </a:solidFill>
                          <a:effectLst/>
                          <a:latin typeface="Arial"/>
                          <a:ea typeface="Calibri"/>
                          <a:cs typeface="Times New Roman"/>
                        </a:rPr>
                        <a:t>&gt;300</a:t>
                      </a:r>
                      <a:endParaRPr lang="de-DE" sz="1100">
                        <a:effectLst/>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de-DE" sz="1100">
                          <a:solidFill>
                            <a:srgbClr val="000000"/>
                          </a:solidFill>
                          <a:effectLst/>
                          <a:latin typeface="Arial"/>
                          <a:ea typeface="Calibri"/>
                          <a:cs typeface="Times New Roman"/>
                        </a:rPr>
                        <a:t>+</a:t>
                      </a:r>
                      <a:endParaRPr lang="de-DE" sz="1100">
                        <a:effectLst/>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de-DE" sz="1100" i="1">
                          <a:solidFill>
                            <a:srgbClr val="000000"/>
                          </a:solidFill>
                          <a:effectLst/>
                          <a:latin typeface="Arial"/>
                          <a:ea typeface="Calibri"/>
                          <a:cs typeface="Times New Roman"/>
                        </a:rPr>
                        <a:t>G. stearotherm.</a:t>
                      </a:r>
                      <a:endParaRPr lang="de-DE" sz="1100">
                        <a:effectLst/>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de-DE" sz="1100">
                          <a:solidFill>
                            <a:srgbClr val="000000"/>
                          </a:solidFill>
                          <a:effectLst/>
                          <a:latin typeface="Arial"/>
                          <a:ea typeface="Calibri"/>
                          <a:cs typeface="Times New Roman"/>
                        </a:rPr>
                        <a:t>&gt;300</a:t>
                      </a:r>
                      <a:endParaRPr lang="de-DE" sz="1100">
                        <a:effectLst/>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9706">
                <a:tc>
                  <a:txBody>
                    <a:bodyPr/>
                    <a:lstStyle/>
                    <a:p>
                      <a:pPr algn="ctr">
                        <a:lnSpc>
                          <a:spcPct val="115000"/>
                        </a:lnSpc>
                        <a:spcAft>
                          <a:spcPts val="1000"/>
                        </a:spcAft>
                      </a:pPr>
                      <a:r>
                        <a:rPr lang="de-DE" sz="1100">
                          <a:effectLst/>
                          <a:latin typeface="Arial"/>
                          <a:ea typeface="Calibri"/>
                          <a:cs typeface="Times New Roman"/>
                        </a:rPr>
                        <a:t>27%-2</a:t>
                      </a:r>
                      <a:endParaRPr lang="de-DE" sz="1100">
                        <a:effectLst/>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de-DE" sz="1100">
                          <a:effectLst/>
                          <a:latin typeface="Arial"/>
                          <a:ea typeface="Calibri"/>
                          <a:cs typeface="Times New Roman"/>
                        </a:rPr>
                        <a:t>1</a:t>
                      </a:r>
                      <a:endParaRPr lang="de-DE" sz="1100">
                        <a:effectLst/>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de-DE" sz="1100">
                          <a:solidFill>
                            <a:srgbClr val="000000"/>
                          </a:solidFill>
                          <a:effectLst/>
                          <a:latin typeface="Arial"/>
                          <a:ea typeface="Calibri"/>
                          <a:cs typeface="Times New Roman"/>
                        </a:rPr>
                        <a:t>&gt;300</a:t>
                      </a:r>
                      <a:endParaRPr lang="de-DE" sz="1100">
                        <a:effectLst/>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de-DE" sz="1100">
                          <a:solidFill>
                            <a:srgbClr val="000000"/>
                          </a:solidFill>
                          <a:effectLst/>
                          <a:latin typeface="Arial"/>
                          <a:ea typeface="Calibri"/>
                          <a:cs typeface="Times New Roman"/>
                        </a:rPr>
                        <a:t>+</a:t>
                      </a:r>
                      <a:endParaRPr lang="de-DE" sz="1100">
                        <a:effectLst/>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de-DE" sz="1100" i="1">
                          <a:solidFill>
                            <a:srgbClr val="000000"/>
                          </a:solidFill>
                          <a:effectLst/>
                          <a:latin typeface="Arial"/>
                          <a:ea typeface="Calibri"/>
                          <a:cs typeface="Times New Roman"/>
                        </a:rPr>
                        <a:t>G. stearotherm.</a:t>
                      </a:r>
                      <a:endParaRPr lang="de-DE" sz="1100">
                        <a:effectLst/>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de-DE" sz="1100">
                          <a:solidFill>
                            <a:srgbClr val="000000"/>
                          </a:solidFill>
                          <a:effectLst/>
                          <a:latin typeface="Arial"/>
                          <a:ea typeface="Calibri"/>
                          <a:cs typeface="Times New Roman"/>
                        </a:rPr>
                        <a:t>&gt;300</a:t>
                      </a:r>
                      <a:endParaRPr lang="de-DE" sz="1100">
                        <a:effectLst/>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9706">
                <a:tc>
                  <a:txBody>
                    <a:bodyPr/>
                    <a:lstStyle/>
                    <a:p>
                      <a:pPr algn="ctr">
                        <a:lnSpc>
                          <a:spcPct val="115000"/>
                        </a:lnSpc>
                        <a:spcAft>
                          <a:spcPts val="1000"/>
                        </a:spcAft>
                      </a:pPr>
                      <a:r>
                        <a:rPr lang="de-DE" sz="1100">
                          <a:effectLst/>
                          <a:latin typeface="Arial"/>
                          <a:ea typeface="Calibri"/>
                          <a:cs typeface="Times New Roman"/>
                        </a:rPr>
                        <a:t>27%-3</a:t>
                      </a:r>
                      <a:endParaRPr lang="de-DE" sz="1100">
                        <a:effectLst/>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de-DE" sz="1100">
                          <a:effectLst/>
                          <a:latin typeface="Arial"/>
                          <a:ea typeface="Calibri"/>
                          <a:cs typeface="Times New Roman"/>
                        </a:rPr>
                        <a:t>1</a:t>
                      </a:r>
                      <a:endParaRPr lang="de-DE" sz="1100">
                        <a:effectLst/>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de-DE" sz="1100">
                          <a:solidFill>
                            <a:srgbClr val="000000"/>
                          </a:solidFill>
                          <a:effectLst/>
                          <a:latin typeface="Arial"/>
                          <a:ea typeface="Calibri"/>
                          <a:cs typeface="Times New Roman"/>
                        </a:rPr>
                        <a:t>&gt;300</a:t>
                      </a:r>
                      <a:endParaRPr lang="de-DE" sz="1100">
                        <a:effectLst/>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de-DE" sz="1100">
                          <a:solidFill>
                            <a:srgbClr val="000000"/>
                          </a:solidFill>
                          <a:effectLst/>
                          <a:latin typeface="Arial"/>
                          <a:ea typeface="Calibri"/>
                          <a:cs typeface="Times New Roman"/>
                        </a:rPr>
                        <a:t>+</a:t>
                      </a:r>
                      <a:endParaRPr lang="de-DE" sz="1100">
                        <a:effectLst/>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de-DE" sz="1100" i="1">
                          <a:solidFill>
                            <a:srgbClr val="000000"/>
                          </a:solidFill>
                          <a:effectLst/>
                          <a:latin typeface="Arial"/>
                          <a:ea typeface="Calibri"/>
                          <a:cs typeface="Times New Roman"/>
                        </a:rPr>
                        <a:t>G. stearotherm.</a:t>
                      </a:r>
                      <a:endParaRPr lang="de-DE" sz="1100">
                        <a:effectLst/>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de-DE" sz="1100">
                          <a:solidFill>
                            <a:srgbClr val="000000"/>
                          </a:solidFill>
                          <a:effectLst/>
                          <a:latin typeface="Arial"/>
                          <a:ea typeface="Calibri"/>
                          <a:cs typeface="Times New Roman"/>
                        </a:rPr>
                        <a:t>&gt;300</a:t>
                      </a:r>
                      <a:endParaRPr lang="de-DE" sz="1100">
                        <a:effectLst/>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9706">
                <a:tc>
                  <a:txBody>
                    <a:bodyPr/>
                    <a:lstStyle/>
                    <a:p>
                      <a:pPr algn="ctr">
                        <a:lnSpc>
                          <a:spcPct val="115000"/>
                        </a:lnSpc>
                        <a:spcAft>
                          <a:spcPts val="1000"/>
                        </a:spcAft>
                      </a:pPr>
                      <a:r>
                        <a:rPr lang="de-DE" sz="1100">
                          <a:effectLst/>
                          <a:latin typeface="Arial"/>
                          <a:ea typeface="Calibri"/>
                          <a:cs typeface="Times New Roman"/>
                        </a:rPr>
                        <a:t>13.5%-1</a:t>
                      </a:r>
                      <a:endParaRPr lang="de-DE" sz="1100">
                        <a:effectLst/>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de-DE" sz="1100">
                          <a:effectLst/>
                          <a:latin typeface="Arial"/>
                          <a:ea typeface="Calibri"/>
                          <a:cs typeface="Times New Roman"/>
                        </a:rPr>
                        <a:t>1</a:t>
                      </a:r>
                      <a:endParaRPr lang="de-DE" sz="1100">
                        <a:effectLst/>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de-DE" sz="1100">
                          <a:solidFill>
                            <a:srgbClr val="000000"/>
                          </a:solidFill>
                          <a:effectLst/>
                          <a:latin typeface="Arial"/>
                          <a:ea typeface="Calibri"/>
                          <a:cs typeface="Times New Roman"/>
                        </a:rPr>
                        <a:t>Lawn growth</a:t>
                      </a:r>
                      <a:endParaRPr lang="de-DE" sz="1100">
                        <a:effectLst/>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de-DE" sz="1100">
                          <a:solidFill>
                            <a:srgbClr val="000000"/>
                          </a:solidFill>
                          <a:effectLst/>
                          <a:latin typeface="Arial"/>
                          <a:ea typeface="Calibri"/>
                          <a:cs typeface="Times New Roman"/>
                        </a:rPr>
                        <a:t>+</a:t>
                      </a:r>
                      <a:endParaRPr lang="de-DE" sz="1100">
                        <a:effectLst/>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de-DE" sz="1100" i="1">
                          <a:solidFill>
                            <a:srgbClr val="000000"/>
                          </a:solidFill>
                          <a:effectLst/>
                          <a:latin typeface="Arial"/>
                          <a:ea typeface="Calibri"/>
                          <a:cs typeface="Times New Roman"/>
                        </a:rPr>
                        <a:t>G. stearotherm.</a:t>
                      </a:r>
                      <a:endParaRPr lang="de-DE" sz="1100">
                        <a:effectLst/>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de-DE" sz="1100">
                          <a:solidFill>
                            <a:srgbClr val="000000"/>
                          </a:solidFill>
                          <a:effectLst/>
                          <a:latin typeface="Arial"/>
                          <a:ea typeface="Calibri"/>
                          <a:cs typeface="Times New Roman"/>
                        </a:rPr>
                        <a:t>&gt;1000</a:t>
                      </a:r>
                      <a:endParaRPr lang="de-DE" sz="1100">
                        <a:effectLst/>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9706">
                <a:tc>
                  <a:txBody>
                    <a:bodyPr/>
                    <a:lstStyle/>
                    <a:p>
                      <a:pPr algn="ctr">
                        <a:lnSpc>
                          <a:spcPct val="115000"/>
                        </a:lnSpc>
                        <a:spcAft>
                          <a:spcPts val="1000"/>
                        </a:spcAft>
                      </a:pPr>
                      <a:r>
                        <a:rPr lang="de-DE" sz="1100">
                          <a:effectLst/>
                          <a:latin typeface="Arial"/>
                          <a:ea typeface="Calibri"/>
                          <a:cs typeface="Times New Roman"/>
                        </a:rPr>
                        <a:t>13.5%-2</a:t>
                      </a:r>
                      <a:endParaRPr lang="de-DE" sz="1100">
                        <a:effectLst/>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de-DE" sz="1100">
                          <a:effectLst/>
                          <a:latin typeface="Arial"/>
                          <a:ea typeface="Calibri"/>
                          <a:cs typeface="Times New Roman"/>
                        </a:rPr>
                        <a:t>1</a:t>
                      </a:r>
                      <a:endParaRPr lang="de-DE" sz="1100">
                        <a:effectLst/>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de-DE" sz="1100">
                          <a:solidFill>
                            <a:srgbClr val="000000"/>
                          </a:solidFill>
                          <a:effectLst/>
                          <a:latin typeface="Arial"/>
                          <a:ea typeface="Calibri"/>
                          <a:cs typeface="Times New Roman"/>
                        </a:rPr>
                        <a:t>Lawn growth</a:t>
                      </a:r>
                      <a:endParaRPr lang="de-DE" sz="1100">
                        <a:effectLst/>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de-DE" sz="1100">
                          <a:solidFill>
                            <a:srgbClr val="000000"/>
                          </a:solidFill>
                          <a:effectLst/>
                          <a:latin typeface="Arial"/>
                          <a:ea typeface="Calibri"/>
                          <a:cs typeface="Times New Roman"/>
                        </a:rPr>
                        <a:t>+</a:t>
                      </a:r>
                      <a:endParaRPr lang="de-DE" sz="1100">
                        <a:effectLst/>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de-DE" sz="1100" i="1">
                          <a:solidFill>
                            <a:srgbClr val="000000"/>
                          </a:solidFill>
                          <a:effectLst/>
                          <a:latin typeface="Arial"/>
                          <a:ea typeface="Calibri"/>
                          <a:cs typeface="Times New Roman"/>
                        </a:rPr>
                        <a:t>G. stearotherm.</a:t>
                      </a:r>
                      <a:endParaRPr lang="de-DE" sz="1100">
                        <a:effectLst/>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de-DE" sz="1100">
                          <a:solidFill>
                            <a:srgbClr val="000000"/>
                          </a:solidFill>
                          <a:effectLst/>
                          <a:latin typeface="Arial"/>
                          <a:ea typeface="Calibri"/>
                          <a:cs typeface="Times New Roman"/>
                        </a:rPr>
                        <a:t>&gt;1000</a:t>
                      </a:r>
                      <a:endParaRPr lang="de-DE" sz="1100">
                        <a:effectLst/>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9706">
                <a:tc>
                  <a:txBody>
                    <a:bodyPr/>
                    <a:lstStyle/>
                    <a:p>
                      <a:pPr algn="ctr">
                        <a:lnSpc>
                          <a:spcPct val="115000"/>
                        </a:lnSpc>
                        <a:spcAft>
                          <a:spcPts val="1000"/>
                        </a:spcAft>
                      </a:pPr>
                      <a:r>
                        <a:rPr lang="de-DE" sz="1100">
                          <a:effectLst/>
                          <a:latin typeface="Arial"/>
                          <a:ea typeface="Calibri"/>
                          <a:cs typeface="Times New Roman"/>
                        </a:rPr>
                        <a:t>13.5%-3</a:t>
                      </a:r>
                      <a:endParaRPr lang="de-DE" sz="1100">
                        <a:effectLst/>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de-DE" sz="1100">
                          <a:effectLst/>
                          <a:latin typeface="Arial"/>
                          <a:ea typeface="Calibri"/>
                          <a:cs typeface="Times New Roman"/>
                        </a:rPr>
                        <a:t>1</a:t>
                      </a:r>
                      <a:endParaRPr lang="de-DE" sz="1100">
                        <a:effectLst/>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de-DE" sz="1100">
                          <a:solidFill>
                            <a:srgbClr val="000000"/>
                          </a:solidFill>
                          <a:effectLst/>
                          <a:latin typeface="Arial"/>
                          <a:ea typeface="Calibri"/>
                          <a:cs typeface="Times New Roman"/>
                        </a:rPr>
                        <a:t>Lawn growth</a:t>
                      </a:r>
                      <a:endParaRPr lang="de-DE" sz="1100">
                        <a:effectLst/>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de-DE" sz="1100">
                          <a:solidFill>
                            <a:srgbClr val="000000"/>
                          </a:solidFill>
                          <a:effectLst/>
                          <a:latin typeface="Arial"/>
                          <a:ea typeface="Calibri"/>
                          <a:cs typeface="Times New Roman"/>
                        </a:rPr>
                        <a:t>+</a:t>
                      </a:r>
                      <a:endParaRPr lang="de-DE" sz="1100">
                        <a:effectLst/>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de-DE" sz="1100" i="1">
                          <a:solidFill>
                            <a:srgbClr val="000000"/>
                          </a:solidFill>
                          <a:effectLst/>
                          <a:latin typeface="Arial"/>
                          <a:ea typeface="Calibri"/>
                          <a:cs typeface="Times New Roman"/>
                        </a:rPr>
                        <a:t>G. stearotherm.</a:t>
                      </a:r>
                      <a:endParaRPr lang="de-DE" sz="1100">
                        <a:effectLst/>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de-DE" sz="1100" dirty="0">
                          <a:solidFill>
                            <a:srgbClr val="000000"/>
                          </a:solidFill>
                          <a:effectLst/>
                          <a:latin typeface="Arial"/>
                          <a:ea typeface="Calibri"/>
                          <a:cs typeface="Times New Roman"/>
                        </a:rPr>
                        <a:t>&gt;1000</a:t>
                      </a:r>
                      <a:endParaRPr lang="de-DE" sz="1100" dirty="0">
                        <a:effectLst/>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44935444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Influence</a:t>
            </a:r>
            <a:r>
              <a:rPr lang="de-DE" dirty="0" smtClean="0"/>
              <a:t> </a:t>
            </a:r>
            <a:r>
              <a:rPr lang="de-DE" dirty="0" err="1" smtClean="0"/>
              <a:t>of</a:t>
            </a:r>
            <a:r>
              <a:rPr lang="de-DE" dirty="0" smtClean="0"/>
              <a:t> </a:t>
            </a:r>
            <a:r>
              <a:rPr lang="de-DE" dirty="0" err="1" smtClean="0"/>
              <a:t>the</a:t>
            </a:r>
            <a:r>
              <a:rPr lang="de-DE" dirty="0" smtClean="0"/>
              <a:t> </a:t>
            </a:r>
            <a:r>
              <a:rPr lang="de-DE" dirty="0" err="1" smtClean="0"/>
              <a:t>temperature</a:t>
            </a:r>
            <a:endParaRPr lang="de-DE" dirty="0"/>
          </a:p>
        </p:txBody>
      </p:sp>
      <p:sp>
        <p:nvSpPr>
          <p:cNvPr id="4" name="Fußzeilenplatzhalter 3"/>
          <p:cNvSpPr>
            <a:spLocks noGrp="1"/>
          </p:cNvSpPr>
          <p:nvPr>
            <p:ph type="ftr" sz="quarter" idx="11"/>
          </p:nvPr>
        </p:nvSpPr>
        <p:spPr/>
        <p:txBody>
          <a:bodyPr/>
          <a:lstStyle/>
          <a:p>
            <a:r>
              <a:rPr lang="de-DE" smtClean="0"/>
              <a:t>WFHSS 2015  Lille/France</a:t>
            </a:r>
            <a:endParaRPr lang="de-DE"/>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14073"/>
          <a:stretch/>
        </p:blipFill>
        <p:spPr bwMode="auto">
          <a:xfrm>
            <a:off x="1118970" y="1839533"/>
            <a:ext cx="7059412" cy="37350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4253108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922114"/>
          </a:xfrm>
        </p:spPr>
        <p:txBody>
          <a:bodyPr/>
          <a:lstStyle/>
          <a:p>
            <a:r>
              <a:rPr lang="de-DE" dirty="0" err="1" smtClean="0"/>
              <a:t>Conclusion</a:t>
            </a:r>
            <a:endParaRPr lang="de-DE" dirty="0"/>
          </a:p>
        </p:txBody>
      </p:sp>
      <p:sp>
        <p:nvSpPr>
          <p:cNvPr id="3" name="Inhaltsplatzhalter 2"/>
          <p:cNvSpPr>
            <a:spLocks noGrp="1"/>
          </p:cNvSpPr>
          <p:nvPr>
            <p:ph idx="1"/>
          </p:nvPr>
        </p:nvSpPr>
        <p:spPr/>
        <p:txBody>
          <a:bodyPr/>
          <a:lstStyle/>
          <a:p>
            <a:r>
              <a:rPr lang="de-DE" sz="2000" dirty="0" err="1" smtClean="0"/>
              <a:t>Some</a:t>
            </a:r>
            <a:r>
              <a:rPr lang="de-DE" sz="2000" dirty="0" smtClean="0"/>
              <a:t> </a:t>
            </a:r>
            <a:r>
              <a:rPr lang="de-DE" sz="2000" dirty="0"/>
              <a:t>H²O² </a:t>
            </a:r>
            <a:r>
              <a:rPr lang="de-DE" sz="2000" dirty="0" smtClean="0"/>
              <a:t> </a:t>
            </a:r>
            <a:r>
              <a:rPr lang="de-DE" sz="2000" dirty="0" err="1" smtClean="0"/>
              <a:t>processes</a:t>
            </a:r>
            <a:r>
              <a:rPr lang="de-DE" sz="2000" dirty="0" smtClean="0"/>
              <a:t> </a:t>
            </a:r>
            <a:r>
              <a:rPr lang="de-DE" sz="2000" dirty="0" err="1" smtClean="0"/>
              <a:t>have</a:t>
            </a:r>
            <a:r>
              <a:rPr lang="de-DE" sz="2000" dirty="0" smtClean="0"/>
              <a:t> </a:t>
            </a:r>
            <a:r>
              <a:rPr lang="de-DE" sz="2000" dirty="0" err="1" smtClean="0"/>
              <a:t>shown</a:t>
            </a:r>
            <a:r>
              <a:rPr lang="de-DE" sz="2000" dirty="0" smtClean="0"/>
              <a:t> </a:t>
            </a:r>
            <a:r>
              <a:rPr lang="de-DE" sz="2000" dirty="0" err="1" smtClean="0"/>
              <a:t>good</a:t>
            </a:r>
            <a:r>
              <a:rPr lang="de-DE" sz="2000" dirty="0" smtClean="0"/>
              <a:t> </a:t>
            </a:r>
            <a:r>
              <a:rPr lang="de-DE" sz="2000" dirty="0" err="1" smtClean="0"/>
              <a:t>sterilization</a:t>
            </a:r>
            <a:r>
              <a:rPr lang="de-DE" sz="2000" dirty="0" smtClean="0"/>
              <a:t> </a:t>
            </a:r>
            <a:r>
              <a:rPr lang="de-DE" sz="2000" dirty="0" err="1" smtClean="0"/>
              <a:t>behavior</a:t>
            </a:r>
            <a:r>
              <a:rPr lang="de-DE" sz="2000" dirty="0" smtClean="0"/>
              <a:t> </a:t>
            </a:r>
            <a:r>
              <a:rPr lang="de-DE" sz="2000" dirty="0" err="1" smtClean="0"/>
              <a:t>even</a:t>
            </a:r>
            <a:r>
              <a:rPr lang="de-DE" sz="2000" dirty="0" smtClean="0"/>
              <a:t> </a:t>
            </a:r>
            <a:r>
              <a:rPr lang="de-DE" sz="2000" dirty="0" err="1" smtClean="0"/>
              <a:t>against</a:t>
            </a:r>
            <a:r>
              <a:rPr lang="de-DE" sz="2000" dirty="0" smtClean="0"/>
              <a:t> </a:t>
            </a:r>
            <a:r>
              <a:rPr lang="de-DE" sz="2000" dirty="0" err="1" smtClean="0"/>
              <a:t>prions</a:t>
            </a:r>
            <a:endParaRPr lang="de-DE" sz="2000" dirty="0" smtClean="0"/>
          </a:p>
          <a:p>
            <a:r>
              <a:rPr lang="de-DE" sz="2000" dirty="0" smtClean="0"/>
              <a:t>The </a:t>
            </a:r>
            <a:r>
              <a:rPr lang="de-DE" sz="2000" dirty="0" err="1" smtClean="0"/>
              <a:t>use</a:t>
            </a:r>
            <a:r>
              <a:rPr lang="de-DE" sz="2000" dirty="0" smtClean="0"/>
              <a:t> </a:t>
            </a:r>
            <a:r>
              <a:rPr lang="de-DE" sz="2000" dirty="0" err="1" smtClean="0"/>
              <a:t>of</a:t>
            </a:r>
            <a:r>
              <a:rPr lang="de-DE" sz="2000" dirty="0" smtClean="0"/>
              <a:t> ISO 14937 </a:t>
            </a:r>
            <a:r>
              <a:rPr lang="de-DE" sz="2000" dirty="0" err="1" smtClean="0"/>
              <a:t>as</a:t>
            </a:r>
            <a:r>
              <a:rPr lang="de-DE" sz="2000" dirty="0" smtClean="0"/>
              <a:t> a </a:t>
            </a:r>
            <a:r>
              <a:rPr lang="de-DE" sz="2000" dirty="0" err="1" smtClean="0"/>
              <a:t>guidance</a:t>
            </a:r>
            <a:r>
              <a:rPr lang="de-DE" sz="2000" dirty="0" smtClean="0"/>
              <a:t> </a:t>
            </a:r>
            <a:r>
              <a:rPr lang="de-DE" sz="2000" dirty="0" err="1" smtClean="0"/>
              <a:t>for</a:t>
            </a:r>
            <a:r>
              <a:rPr lang="de-DE" sz="2000" dirty="0" smtClean="0"/>
              <a:t> </a:t>
            </a:r>
            <a:r>
              <a:rPr lang="de-DE" sz="2000" dirty="0" err="1" smtClean="0"/>
              <a:t>the</a:t>
            </a:r>
            <a:r>
              <a:rPr lang="de-DE" sz="2000" dirty="0" smtClean="0"/>
              <a:t> IQ, OQ, PQ </a:t>
            </a:r>
            <a:r>
              <a:rPr lang="de-DE" sz="2000" dirty="0" err="1" smtClean="0"/>
              <a:t>process</a:t>
            </a:r>
            <a:r>
              <a:rPr lang="de-DE" sz="2000" dirty="0" smtClean="0"/>
              <a:t> </a:t>
            </a:r>
            <a:r>
              <a:rPr lang="de-DE" sz="2000" dirty="0" err="1" smtClean="0"/>
              <a:t>for</a:t>
            </a:r>
            <a:r>
              <a:rPr lang="de-DE" sz="2000" dirty="0" smtClean="0"/>
              <a:t> H²O² </a:t>
            </a:r>
            <a:r>
              <a:rPr lang="de-DE" sz="2000" dirty="0" err="1" smtClean="0"/>
              <a:t>sterilizer</a:t>
            </a:r>
            <a:r>
              <a:rPr lang="de-DE" sz="2000" dirty="0"/>
              <a:t> </a:t>
            </a:r>
            <a:r>
              <a:rPr lang="de-DE" sz="2000" dirty="0" err="1" smtClean="0"/>
              <a:t>has</a:t>
            </a:r>
            <a:r>
              <a:rPr lang="de-DE" sz="2000" dirty="0" smtClean="0"/>
              <a:t> </a:t>
            </a:r>
            <a:r>
              <a:rPr lang="de-DE" sz="2000" dirty="0" err="1" smtClean="0"/>
              <a:t>limitations</a:t>
            </a:r>
            <a:r>
              <a:rPr lang="de-DE" sz="2000" dirty="0"/>
              <a:t> </a:t>
            </a:r>
            <a:r>
              <a:rPr lang="de-DE" sz="2000" dirty="0" err="1" smtClean="0"/>
              <a:t>as</a:t>
            </a:r>
            <a:r>
              <a:rPr lang="de-DE" sz="2000" dirty="0" smtClean="0"/>
              <a:t> not all </a:t>
            </a:r>
            <a:r>
              <a:rPr lang="de-DE" sz="2000" dirty="0" err="1" smtClean="0"/>
              <a:t>requirements</a:t>
            </a:r>
            <a:r>
              <a:rPr lang="de-DE" sz="2000" dirty="0" smtClean="0"/>
              <a:t> </a:t>
            </a:r>
            <a:r>
              <a:rPr lang="de-DE" sz="2000" dirty="0" err="1" smtClean="0"/>
              <a:t>can</a:t>
            </a:r>
            <a:r>
              <a:rPr lang="de-DE" sz="2000" dirty="0" smtClean="0"/>
              <a:t> </a:t>
            </a:r>
            <a:r>
              <a:rPr lang="de-DE" sz="2000" dirty="0" err="1" smtClean="0"/>
              <a:t>be</a:t>
            </a:r>
            <a:r>
              <a:rPr lang="de-DE" sz="2000" dirty="0" smtClean="0"/>
              <a:t> </a:t>
            </a:r>
            <a:r>
              <a:rPr lang="de-DE" sz="2000" dirty="0" err="1" smtClean="0"/>
              <a:t>fulfilled</a:t>
            </a:r>
            <a:r>
              <a:rPr lang="de-DE" sz="2000" dirty="0" smtClean="0"/>
              <a:t> (</a:t>
            </a:r>
            <a:r>
              <a:rPr lang="de-DE" sz="2000" dirty="0" err="1" smtClean="0"/>
              <a:t>resistometer</a:t>
            </a:r>
            <a:r>
              <a:rPr lang="de-DE" sz="2000" dirty="0" smtClean="0"/>
              <a:t> etc. </a:t>
            </a:r>
            <a:r>
              <a:rPr lang="de-DE" sz="2000" dirty="0" err="1" smtClean="0"/>
              <a:t>is</a:t>
            </a:r>
            <a:r>
              <a:rPr lang="de-DE" sz="2000" dirty="0" smtClean="0"/>
              <a:t> </a:t>
            </a:r>
            <a:r>
              <a:rPr lang="de-DE" sz="2000" dirty="0" err="1" smtClean="0"/>
              <a:t>missing</a:t>
            </a:r>
            <a:r>
              <a:rPr lang="de-DE" sz="2000" dirty="0" smtClean="0"/>
              <a:t>)</a:t>
            </a:r>
          </a:p>
          <a:p>
            <a:r>
              <a:rPr lang="de-DE" sz="2000" dirty="0" err="1" smtClean="0"/>
              <a:t>Indicator</a:t>
            </a:r>
            <a:r>
              <a:rPr lang="de-DE" sz="2000" dirty="0" smtClean="0"/>
              <a:t> </a:t>
            </a:r>
            <a:r>
              <a:rPr lang="de-DE" sz="2000" dirty="0" err="1" smtClean="0"/>
              <a:t>has</a:t>
            </a:r>
            <a:r>
              <a:rPr lang="de-DE" sz="2000" dirty="0" smtClean="0"/>
              <a:t> </a:t>
            </a:r>
            <a:r>
              <a:rPr lang="de-DE" sz="2000" dirty="0" err="1" smtClean="0"/>
              <a:t>to</a:t>
            </a:r>
            <a:r>
              <a:rPr lang="de-DE" sz="2000" dirty="0" smtClean="0"/>
              <a:t> </a:t>
            </a:r>
            <a:r>
              <a:rPr lang="de-DE" sz="2000" dirty="0" err="1" smtClean="0"/>
              <a:t>be</a:t>
            </a:r>
            <a:r>
              <a:rPr lang="de-DE" sz="2000" dirty="0" smtClean="0"/>
              <a:t> </a:t>
            </a:r>
            <a:r>
              <a:rPr lang="de-DE" sz="2000" dirty="0" err="1" smtClean="0"/>
              <a:t>designed</a:t>
            </a:r>
            <a:r>
              <a:rPr lang="de-DE" sz="2000" dirty="0" smtClean="0"/>
              <a:t> </a:t>
            </a:r>
            <a:r>
              <a:rPr lang="de-DE" sz="2000" dirty="0" err="1" smtClean="0"/>
              <a:t>for</a:t>
            </a:r>
            <a:r>
              <a:rPr lang="de-DE" sz="2000" dirty="0" smtClean="0"/>
              <a:t> </a:t>
            </a:r>
            <a:r>
              <a:rPr lang="de-DE" sz="2000" dirty="0" err="1" smtClean="0"/>
              <a:t>each</a:t>
            </a:r>
            <a:r>
              <a:rPr lang="de-DE" sz="2000" dirty="0" smtClean="0"/>
              <a:t> </a:t>
            </a:r>
            <a:r>
              <a:rPr lang="de-DE" sz="2000" dirty="0" err="1" smtClean="0"/>
              <a:t>specific</a:t>
            </a:r>
            <a:r>
              <a:rPr lang="de-DE" sz="2000" dirty="0" smtClean="0"/>
              <a:t> </a:t>
            </a:r>
            <a:r>
              <a:rPr lang="de-DE" sz="2000" dirty="0" err="1" smtClean="0"/>
              <a:t>cycle</a:t>
            </a:r>
            <a:endParaRPr lang="de-DE" sz="2000" dirty="0" smtClean="0"/>
          </a:p>
          <a:p>
            <a:r>
              <a:rPr lang="de-DE" sz="2000" dirty="0" smtClean="0"/>
              <a:t>The </a:t>
            </a:r>
            <a:r>
              <a:rPr lang="de-DE" sz="2000" dirty="0" err="1" smtClean="0"/>
              <a:t>load</a:t>
            </a:r>
            <a:r>
              <a:rPr lang="de-DE" sz="2000" dirty="0" smtClean="0"/>
              <a:t> </a:t>
            </a:r>
            <a:r>
              <a:rPr lang="de-DE" sz="2000" dirty="0" err="1" smtClean="0"/>
              <a:t>of</a:t>
            </a:r>
            <a:r>
              <a:rPr lang="de-DE" sz="2000" dirty="0" smtClean="0"/>
              <a:t> </a:t>
            </a:r>
            <a:r>
              <a:rPr lang="de-DE" sz="2000" dirty="0" err="1" smtClean="0"/>
              <a:t>the</a:t>
            </a:r>
            <a:r>
              <a:rPr lang="de-DE" sz="2000" dirty="0" smtClean="0"/>
              <a:t> </a:t>
            </a:r>
            <a:r>
              <a:rPr lang="de-DE" sz="2000" dirty="0" err="1" smtClean="0"/>
              <a:t>sterilizer</a:t>
            </a:r>
            <a:r>
              <a:rPr lang="de-DE" sz="2000" dirty="0" smtClean="0"/>
              <a:t> </a:t>
            </a:r>
            <a:r>
              <a:rPr lang="de-DE" sz="2000" dirty="0" err="1" smtClean="0"/>
              <a:t>has</a:t>
            </a:r>
            <a:r>
              <a:rPr lang="de-DE" sz="2000" dirty="0" smtClean="0"/>
              <a:t> </a:t>
            </a:r>
            <a:r>
              <a:rPr lang="de-DE" sz="2000" dirty="0" err="1" smtClean="0"/>
              <a:t>to</a:t>
            </a:r>
            <a:r>
              <a:rPr lang="de-DE" sz="2000" dirty="0" smtClean="0"/>
              <a:t> </a:t>
            </a:r>
            <a:r>
              <a:rPr lang="de-DE" sz="2000" dirty="0" err="1" smtClean="0"/>
              <a:t>be</a:t>
            </a:r>
            <a:r>
              <a:rPr lang="de-DE" sz="2000" dirty="0" smtClean="0"/>
              <a:t> </a:t>
            </a:r>
            <a:r>
              <a:rPr lang="de-DE" sz="2000" dirty="0" err="1" smtClean="0"/>
              <a:t>defined</a:t>
            </a:r>
            <a:r>
              <a:rPr lang="de-DE" sz="2000" dirty="0" smtClean="0"/>
              <a:t> in </a:t>
            </a:r>
            <a:r>
              <a:rPr lang="de-DE" sz="2000" dirty="0" err="1" smtClean="0"/>
              <a:t>details</a:t>
            </a:r>
            <a:r>
              <a:rPr lang="de-DE" sz="2000" dirty="0" smtClean="0"/>
              <a:t>. </a:t>
            </a:r>
            <a:r>
              <a:rPr lang="de-DE" sz="2000" dirty="0" err="1" smtClean="0"/>
              <a:t>Deviations</a:t>
            </a:r>
            <a:r>
              <a:rPr lang="de-DE" sz="2000" dirty="0" smtClean="0"/>
              <a:t> in material </a:t>
            </a:r>
            <a:r>
              <a:rPr lang="de-DE" sz="2000" dirty="0" err="1" smtClean="0"/>
              <a:t>weight</a:t>
            </a:r>
            <a:r>
              <a:rPr lang="de-DE" sz="2000" dirty="0" smtClean="0"/>
              <a:t> </a:t>
            </a:r>
            <a:r>
              <a:rPr lang="de-DE" sz="2000" dirty="0" err="1" smtClean="0"/>
              <a:t>and</a:t>
            </a:r>
            <a:r>
              <a:rPr lang="de-DE" sz="2000" dirty="0" smtClean="0"/>
              <a:t> </a:t>
            </a:r>
            <a:r>
              <a:rPr lang="de-DE" sz="2000" dirty="0" err="1" smtClean="0"/>
              <a:t>surface</a:t>
            </a:r>
            <a:r>
              <a:rPr lang="de-DE" sz="2000" dirty="0" smtClean="0"/>
              <a:t> </a:t>
            </a:r>
            <a:r>
              <a:rPr lang="de-DE" sz="2000" dirty="0" err="1" smtClean="0"/>
              <a:t>area</a:t>
            </a:r>
            <a:r>
              <a:rPr lang="de-DE" sz="2000" dirty="0" smtClean="0"/>
              <a:t> </a:t>
            </a:r>
            <a:r>
              <a:rPr lang="de-DE" sz="2000" dirty="0" err="1" smtClean="0"/>
              <a:t>of</a:t>
            </a:r>
            <a:r>
              <a:rPr lang="de-DE" sz="2000" dirty="0" smtClean="0"/>
              <a:t> </a:t>
            </a:r>
            <a:r>
              <a:rPr lang="de-DE" sz="2000" dirty="0" err="1" smtClean="0"/>
              <a:t>the</a:t>
            </a:r>
            <a:r>
              <a:rPr lang="de-DE" sz="2000" dirty="0" smtClean="0"/>
              <a:t> </a:t>
            </a:r>
            <a:r>
              <a:rPr lang="de-DE" sz="2000" dirty="0" err="1" smtClean="0"/>
              <a:t>load</a:t>
            </a:r>
            <a:r>
              <a:rPr lang="de-DE" sz="2000" dirty="0" smtClean="0"/>
              <a:t> </a:t>
            </a:r>
            <a:r>
              <a:rPr lang="de-DE" sz="2000" dirty="0" err="1" smtClean="0"/>
              <a:t>may</a:t>
            </a:r>
            <a:r>
              <a:rPr lang="de-DE" sz="2000" dirty="0" smtClean="0"/>
              <a:t> </a:t>
            </a:r>
            <a:r>
              <a:rPr lang="de-DE" sz="2000" dirty="0" err="1" smtClean="0"/>
              <a:t>lead</a:t>
            </a:r>
            <a:r>
              <a:rPr lang="de-DE" sz="2000" dirty="0" smtClean="0"/>
              <a:t> </a:t>
            </a:r>
            <a:r>
              <a:rPr lang="de-DE" sz="2000" dirty="0" err="1" smtClean="0"/>
              <a:t>to</a:t>
            </a:r>
            <a:r>
              <a:rPr lang="de-DE" sz="2000" dirty="0" smtClean="0"/>
              <a:t> a </a:t>
            </a:r>
            <a:r>
              <a:rPr lang="de-DE" sz="2000" dirty="0" err="1" smtClean="0"/>
              <a:t>reduction</a:t>
            </a:r>
            <a:r>
              <a:rPr lang="de-DE" sz="2000" dirty="0" smtClean="0"/>
              <a:t> </a:t>
            </a:r>
            <a:r>
              <a:rPr lang="de-DE" sz="2000" dirty="0" err="1" smtClean="0"/>
              <a:t>of</a:t>
            </a:r>
            <a:r>
              <a:rPr lang="de-DE" sz="2000" dirty="0" smtClean="0"/>
              <a:t> </a:t>
            </a:r>
            <a:r>
              <a:rPr lang="de-DE" sz="2000" dirty="0" err="1" smtClean="0"/>
              <a:t>the</a:t>
            </a:r>
            <a:r>
              <a:rPr lang="de-DE" sz="2000" dirty="0" smtClean="0"/>
              <a:t> </a:t>
            </a:r>
            <a:r>
              <a:rPr lang="de-DE" sz="2000" dirty="0" err="1" smtClean="0"/>
              <a:t>safety</a:t>
            </a:r>
            <a:r>
              <a:rPr lang="de-DE" sz="2000" dirty="0" smtClean="0"/>
              <a:t> </a:t>
            </a:r>
            <a:r>
              <a:rPr lang="de-DE" sz="2000" dirty="0" err="1" smtClean="0"/>
              <a:t>of</a:t>
            </a:r>
            <a:r>
              <a:rPr lang="de-DE" sz="2000" dirty="0" smtClean="0"/>
              <a:t> </a:t>
            </a:r>
            <a:r>
              <a:rPr lang="de-DE" sz="2000" dirty="0" err="1" smtClean="0"/>
              <a:t>the</a:t>
            </a:r>
            <a:r>
              <a:rPr lang="de-DE" sz="2000" dirty="0" smtClean="0"/>
              <a:t> </a:t>
            </a:r>
            <a:r>
              <a:rPr lang="de-DE" sz="2000" dirty="0" err="1" smtClean="0"/>
              <a:t>process</a:t>
            </a:r>
            <a:endParaRPr lang="de-DE" sz="2000" dirty="0" smtClean="0"/>
          </a:p>
          <a:p>
            <a:r>
              <a:rPr lang="de-DE" sz="2000" dirty="0" err="1" smtClean="0"/>
              <a:t>PCD‘s</a:t>
            </a:r>
            <a:r>
              <a:rPr lang="de-DE" sz="2000" dirty="0" smtClean="0"/>
              <a:t> </a:t>
            </a:r>
            <a:r>
              <a:rPr lang="de-DE" sz="2000" dirty="0" err="1" smtClean="0"/>
              <a:t>should</a:t>
            </a:r>
            <a:r>
              <a:rPr lang="de-DE" sz="2000" dirty="0" smtClean="0"/>
              <a:t> </a:t>
            </a:r>
            <a:r>
              <a:rPr lang="de-DE" sz="2000" dirty="0" err="1" smtClean="0"/>
              <a:t>simulate</a:t>
            </a:r>
            <a:r>
              <a:rPr lang="de-DE" sz="2000" dirty="0" smtClean="0"/>
              <a:t> not </a:t>
            </a:r>
            <a:r>
              <a:rPr lang="de-DE" sz="2000" dirty="0" err="1" smtClean="0"/>
              <a:t>only</a:t>
            </a:r>
            <a:r>
              <a:rPr lang="de-DE" sz="2000" dirty="0" smtClean="0"/>
              <a:t> </a:t>
            </a:r>
            <a:r>
              <a:rPr lang="de-DE" sz="2000" dirty="0" err="1" smtClean="0"/>
              <a:t>the</a:t>
            </a:r>
            <a:r>
              <a:rPr lang="de-DE" sz="2000" dirty="0" smtClean="0"/>
              <a:t> </a:t>
            </a:r>
            <a:r>
              <a:rPr lang="de-DE" sz="2000" dirty="0" err="1" smtClean="0"/>
              <a:t>geometry</a:t>
            </a:r>
            <a:r>
              <a:rPr lang="de-DE" sz="2000" dirty="0" smtClean="0"/>
              <a:t> but also </a:t>
            </a:r>
            <a:r>
              <a:rPr lang="de-DE" sz="2000" dirty="0" err="1" smtClean="0"/>
              <a:t>the</a:t>
            </a:r>
            <a:r>
              <a:rPr lang="de-DE" sz="2000" dirty="0" smtClean="0"/>
              <a:t> material </a:t>
            </a:r>
            <a:r>
              <a:rPr lang="de-DE" sz="2000" dirty="0" err="1" smtClean="0"/>
              <a:t>of</a:t>
            </a:r>
            <a:r>
              <a:rPr lang="de-DE" sz="2000" dirty="0" smtClean="0"/>
              <a:t> </a:t>
            </a:r>
            <a:r>
              <a:rPr lang="de-DE" sz="2000" dirty="0" err="1" smtClean="0"/>
              <a:t>the</a:t>
            </a:r>
            <a:r>
              <a:rPr lang="de-DE" sz="2000" dirty="0" smtClean="0"/>
              <a:t> </a:t>
            </a:r>
            <a:r>
              <a:rPr lang="de-DE" sz="2000" dirty="0" err="1" smtClean="0"/>
              <a:t>instruments</a:t>
            </a:r>
            <a:endParaRPr lang="de-DE" sz="2000" dirty="0"/>
          </a:p>
          <a:p>
            <a:r>
              <a:rPr lang="de-DE" sz="2000" dirty="0" err="1" smtClean="0"/>
              <a:t>Specific</a:t>
            </a:r>
            <a:r>
              <a:rPr lang="de-DE" sz="2000" dirty="0" smtClean="0"/>
              <a:t> </a:t>
            </a:r>
            <a:r>
              <a:rPr lang="de-DE" sz="2000" dirty="0" err="1" smtClean="0"/>
              <a:t>standards</a:t>
            </a:r>
            <a:r>
              <a:rPr lang="de-DE" sz="2000" dirty="0" smtClean="0"/>
              <a:t> </a:t>
            </a:r>
            <a:r>
              <a:rPr lang="de-DE" sz="2000" dirty="0" err="1" smtClean="0"/>
              <a:t>for</a:t>
            </a:r>
            <a:r>
              <a:rPr lang="de-DE" sz="2000" dirty="0" smtClean="0"/>
              <a:t> </a:t>
            </a:r>
            <a:r>
              <a:rPr lang="de-DE" sz="2000" dirty="0"/>
              <a:t>H²O² </a:t>
            </a:r>
            <a:r>
              <a:rPr lang="de-DE" sz="2000" dirty="0" err="1" smtClean="0"/>
              <a:t>sterilizers</a:t>
            </a:r>
            <a:r>
              <a:rPr lang="de-DE" sz="2000" dirty="0" smtClean="0"/>
              <a:t> </a:t>
            </a:r>
            <a:r>
              <a:rPr lang="de-DE" sz="2000" dirty="0" err="1" smtClean="0"/>
              <a:t>and</a:t>
            </a:r>
            <a:r>
              <a:rPr lang="de-DE" sz="2000" dirty="0" smtClean="0"/>
              <a:t> </a:t>
            </a:r>
            <a:r>
              <a:rPr lang="de-DE" sz="2000" dirty="0" err="1" smtClean="0"/>
              <a:t>the</a:t>
            </a:r>
            <a:r>
              <a:rPr lang="de-DE" sz="2000" dirty="0" smtClean="0"/>
              <a:t> </a:t>
            </a:r>
            <a:r>
              <a:rPr lang="de-DE" sz="2000" dirty="0" err="1" smtClean="0"/>
              <a:t>accessories</a:t>
            </a:r>
            <a:r>
              <a:rPr lang="de-DE" sz="2000" dirty="0" smtClean="0"/>
              <a:t> </a:t>
            </a:r>
            <a:r>
              <a:rPr lang="de-DE" sz="2000" dirty="0" err="1" smtClean="0"/>
              <a:t>is</a:t>
            </a:r>
            <a:r>
              <a:rPr lang="de-DE" sz="2000" dirty="0" smtClean="0"/>
              <a:t> </a:t>
            </a:r>
            <a:r>
              <a:rPr lang="de-DE" sz="2000" dirty="0" err="1" smtClean="0"/>
              <a:t>needed</a:t>
            </a:r>
            <a:endParaRPr lang="de-DE" sz="2000" dirty="0" smtClean="0"/>
          </a:p>
          <a:p>
            <a:endParaRPr lang="de-DE" sz="1800" dirty="0"/>
          </a:p>
        </p:txBody>
      </p:sp>
      <p:sp>
        <p:nvSpPr>
          <p:cNvPr id="4" name="Fußzeilenplatzhalter 3"/>
          <p:cNvSpPr>
            <a:spLocks noGrp="1"/>
          </p:cNvSpPr>
          <p:nvPr>
            <p:ph type="ftr" sz="quarter" idx="11"/>
          </p:nvPr>
        </p:nvSpPr>
        <p:spPr/>
        <p:txBody>
          <a:bodyPr/>
          <a:lstStyle/>
          <a:p>
            <a:r>
              <a:rPr lang="de-DE" smtClean="0"/>
              <a:t>WFHSS 2015  Lille/France</a:t>
            </a:r>
            <a:endParaRPr lang="de-DE"/>
          </a:p>
        </p:txBody>
      </p:sp>
    </p:spTree>
    <p:extLst>
      <p:ext uri="{BB962C8B-B14F-4D97-AF65-F5344CB8AC3E}">
        <p14:creationId xmlns:p14="http://schemas.microsoft.com/office/powerpoint/2010/main" val="81156782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3200" b="1" smtClean="0"/>
              <a:t>Nice to have and a must for a </a:t>
            </a:r>
            <a:br>
              <a:rPr lang="de-DE" sz="3200" b="1" smtClean="0"/>
            </a:br>
            <a:r>
              <a:rPr lang="de-DE" sz="3200" b="1" smtClean="0"/>
              <a:t>Hydrogene Peroxide Sterilizer</a:t>
            </a:r>
            <a:endParaRPr lang="de-DE" sz="3200" b="1" dirty="0"/>
          </a:p>
        </p:txBody>
      </p:sp>
      <p:sp>
        <p:nvSpPr>
          <p:cNvPr id="4" name="Fußzeilenplatzhalter 3"/>
          <p:cNvSpPr>
            <a:spLocks noGrp="1"/>
          </p:cNvSpPr>
          <p:nvPr>
            <p:ph type="ftr" sz="quarter" idx="11"/>
          </p:nvPr>
        </p:nvSpPr>
        <p:spPr/>
        <p:txBody>
          <a:bodyPr/>
          <a:lstStyle/>
          <a:p>
            <a:r>
              <a:rPr lang="de-DE" dirty="0" smtClean="0"/>
              <a:t>WFHSS 2015  Lille/France</a:t>
            </a:r>
            <a:endParaRPr lang="de-DE" dirty="0"/>
          </a:p>
        </p:txBody>
      </p:sp>
      <p:graphicFrame>
        <p:nvGraphicFramePr>
          <p:cNvPr id="7" name="Inhaltsplatzhalter 6"/>
          <p:cNvGraphicFramePr>
            <a:graphicFrameLocks noGrp="1"/>
          </p:cNvGraphicFramePr>
          <p:nvPr>
            <p:ph idx="1"/>
            <p:extLst>
              <p:ext uri="{D42A27DB-BD31-4B8C-83A1-F6EECF244321}">
                <p14:modId xmlns:p14="http://schemas.microsoft.com/office/powerpoint/2010/main" val="3152664486"/>
              </p:ext>
            </p:extLst>
          </p:nvPr>
        </p:nvGraphicFramePr>
        <p:xfrm>
          <a:off x="1259632" y="1378100"/>
          <a:ext cx="6624736" cy="3959592"/>
        </p:xfrm>
        <a:graphic>
          <a:graphicData uri="http://schemas.openxmlformats.org/drawingml/2006/table">
            <a:tbl>
              <a:tblPr>
                <a:tableStyleId>{5C22544A-7EE6-4342-B048-85BDC9FD1C3A}</a:tableStyleId>
              </a:tblPr>
              <a:tblGrid>
                <a:gridCol w="2549808"/>
                <a:gridCol w="4074928"/>
              </a:tblGrid>
              <a:tr h="504056">
                <a:tc>
                  <a:txBody>
                    <a:bodyPr/>
                    <a:lstStyle/>
                    <a:p>
                      <a:pPr algn="l" fontAlgn="b"/>
                      <a:r>
                        <a:rPr lang="de-DE" sz="1600" b="1" i="0" u="none" strike="noStrike" dirty="0" err="1" smtClean="0">
                          <a:solidFill>
                            <a:srgbClr val="000000"/>
                          </a:solidFill>
                          <a:effectLst/>
                          <a:latin typeface="Calibri"/>
                        </a:rPr>
                        <a:t>Comparable</a:t>
                      </a:r>
                      <a:r>
                        <a:rPr lang="de-DE" sz="1600" b="1" i="0" u="none" strike="noStrike" dirty="0" smtClean="0">
                          <a:solidFill>
                            <a:srgbClr val="000000"/>
                          </a:solidFill>
                          <a:effectLst/>
                          <a:latin typeface="Calibri"/>
                        </a:rPr>
                        <a:t> Cycle </a:t>
                      </a:r>
                      <a:r>
                        <a:rPr lang="de-DE" sz="1600" b="1" i="0" u="none" strike="noStrike" dirty="0" err="1" smtClean="0">
                          <a:solidFill>
                            <a:srgbClr val="000000"/>
                          </a:solidFill>
                          <a:effectLst/>
                          <a:latin typeface="Calibri"/>
                        </a:rPr>
                        <a:t>of</a:t>
                      </a:r>
                      <a:r>
                        <a:rPr lang="de-DE" sz="1600" b="1" i="0" u="none" strike="noStrike" dirty="0" smtClean="0">
                          <a:solidFill>
                            <a:srgbClr val="000000"/>
                          </a:solidFill>
                          <a:effectLst/>
                          <a:latin typeface="Calibri"/>
                        </a:rPr>
                        <a:t> </a:t>
                      </a:r>
                      <a:r>
                        <a:rPr lang="de-DE" sz="1600" b="1" i="0" u="none" strike="noStrike" dirty="0" err="1" smtClean="0">
                          <a:solidFill>
                            <a:srgbClr val="000000"/>
                          </a:solidFill>
                          <a:effectLst/>
                          <a:latin typeface="Calibri"/>
                        </a:rPr>
                        <a:t>the</a:t>
                      </a:r>
                      <a:r>
                        <a:rPr lang="de-DE" sz="1600" b="1" i="0" u="none" strike="noStrike" dirty="0" smtClean="0">
                          <a:solidFill>
                            <a:srgbClr val="000000"/>
                          </a:solidFill>
                          <a:effectLst/>
                          <a:latin typeface="Calibri"/>
                        </a:rPr>
                        <a:t> different</a:t>
                      </a:r>
                      <a:r>
                        <a:rPr lang="de-DE" sz="1600" b="1" i="0" u="none" strike="noStrike" baseline="0" dirty="0" smtClean="0">
                          <a:solidFill>
                            <a:srgbClr val="000000"/>
                          </a:solidFill>
                          <a:effectLst/>
                          <a:latin typeface="Calibri"/>
                        </a:rPr>
                        <a:t> </a:t>
                      </a:r>
                      <a:r>
                        <a:rPr lang="de-DE" sz="1600" b="1" i="0" u="none" strike="noStrike" baseline="0" dirty="0" err="1" smtClean="0">
                          <a:solidFill>
                            <a:srgbClr val="000000"/>
                          </a:solidFill>
                          <a:effectLst/>
                          <a:latin typeface="Calibri"/>
                        </a:rPr>
                        <a:t>sterilizer</a:t>
                      </a:r>
                      <a:r>
                        <a:rPr lang="de-DE" sz="1600" b="1" i="0" u="none" strike="noStrike" baseline="0" dirty="0" smtClean="0">
                          <a:solidFill>
                            <a:srgbClr val="000000"/>
                          </a:solidFill>
                          <a:effectLst/>
                          <a:latin typeface="Calibri"/>
                        </a:rPr>
                        <a:t> </a:t>
                      </a:r>
                      <a:r>
                        <a:rPr lang="de-DE" sz="1600" b="1" i="0" u="none" strike="noStrike" baseline="0" dirty="0" err="1" smtClean="0">
                          <a:solidFill>
                            <a:srgbClr val="000000"/>
                          </a:solidFill>
                          <a:effectLst/>
                          <a:latin typeface="Calibri"/>
                        </a:rPr>
                        <a:t>models</a:t>
                      </a:r>
                      <a:endParaRPr lang="de-DE" sz="1600" b="1" i="0" u="none" strike="noStrike" dirty="0">
                        <a:solidFill>
                          <a:srgbClr val="000000"/>
                        </a:solidFill>
                        <a:effectLst/>
                        <a:latin typeface="Calibri"/>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600" b="1" i="0" u="none" strike="noStrike" dirty="0" smtClean="0">
                          <a:solidFill>
                            <a:srgbClr val="000000"/>
                          </a:solidFill>
                          <a:effectLst/>
                          <a:latin typeface="Calibri"/>
                        </a:rPr>
                        <a:t>Nice </a:t>
                      </a:r>
                      <a:r>
                        <a:rPr lang="de-DE" sz="1600" b="1" i="0" u="none" strike="noStrike" dirty="0" err="1" smtClean="0">
                          <a:solidFill>
                            <a:srgbClr val="000000"/>
                          </a:solidFill>
                          <a:effectLst/>
                          <a:latin typeface="Calibri"/>
                        </a:rPr>
                        <a:t>to</a:t>
                      </a:r>
                      <a:r>
                        <a:rPr lang="de-DE" sz="1600" b="1" i="0" u="none" strike="noStrike" dirty="0" smtClean="0">
                          <a:solidFill>
                            <a:srgbClr val="000000"/>
                          </a:solidFill>
                          <a:effectLst/>
                          <a:latin typeface="Calibri"/>
                        </a:rPr>
                        <a:t> </a:t>
                      </a:r>
                      <a:r>
                        <a:rPr lang="de-DE" sz="1600" b="1" i="0" u="none" strike="noStrike" dirty="0" err="1" smtClean="0">
                          <a:solidFill>
                            <a:srgbClr val="000000"/>
                          </a:solidFill>
                          <a:effectLst/>
                          <a:latin typeface="Calibri"/>
                        </a:rPr>
                        <a:t>have</a:t>
                      </a:r>
                      <a:endParaRPr lang="de-DE" sz="1600" b="1" i="0" u="none" strike="noStrike" dirty="0">
                        <a:solidFill>
                          <a:srgbClr val="000000"/>
                        </a:solidFill>
                        <a:effectLst/>
                        <a:latin typeface="Calibri"/>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04056">
                <a:tc>
                  <a:txBody>
                    <a:bodyPr/>
                    <a:lstStyle/>
                    <a:p>
                      <a:pPr algn="l" fontAlgn="b"/>
                      <a:r>
                        <a:rPr lang="de-DE" sz="1600" b="1" i="0" u="none" strike="noStrike">
                          <a:effectLst/>
                        </a:rPr>
                        <a:t>Plasma phase</a:t>
                      </a:r>
                      <a:endParaRPr lang="de-DE" sz="1600" b="1" i="0" u="none" strike="noStrike">
                        <a:solidFill>
                          <a:srgbClr val="000000"/>
                        </a:solidFill>
                        <a:effectLst/>
                        <a:latin typeface="Calibri"/>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600" b="1" i="0" u="none" strike="noStrike" dirty="0" smtClean="0">
                          <a:solidFill>
                            <a:srgbClr val="000000"/>
                          </a:solidFill>
                          <a:effectLst/>
                          <a:latin typeface="Calibri"/>
                        </a:rPr>
                        <a:t>Not </a:t>
                      </a:r>
                      <a:r>
                        <a:rPr lang="de-DE" sz="1600" b="1" i="0" u="none" strike="noStrike" dirty="0" err="1" smtClean="0">
                          <a:solidFill>
                            <a:srgbClr val="000000"/>
                          </a:solidFill>
                          <a:effectLst/>
                          <a:latin typeface="Calibri"/>
                        </a:rPr>
                        <a:t>only</a:t>
                      </a:r>
                      <a:r>
                        <a:rPr lang="de-DE" sz="1600" b="1" i="0" u="none" strike="noStrike" dirty="0" smtClean="0">
                          <a:solidFill>
                            <a:srgbClr val="000000"/>
                          </a:solidFill>
                          <a:effectLst/>
                          <a:latin typeface="Calibri"/>
                        </a:rPr>
                        <a:t> at </a:t>
                      </a:r>
                      <a:r>
                        <a:rPr lang="de-DE" sz="1600" b="1" i="0" u="none" strike="noStrike" dirty="0" err="1" smtClean="0">
                          <a:solidFill>
                            <a:srgbClr val="000000"/>
                          </a:solidFill>
                          <a:effectLst/>
                          <a:latin typeface="Calibri"/>
                        </a:rPr>
                        <a:t>the</a:t>
                      </a:r>
                      <a:r>
                        <a:rPr lang="de-DE" sz="1600" b="1" i="0" u="none" strike="noStrike" dirty="0" smtClean="0">
                          <a:solidFill>
                            <a:srgbClr val="000000"/>
                          </a:solidFill>
                          <a:effectLst/>
                          <a:latin typeface="Calibri"/>
                        </a:rPr>
                        <a:t> end </a:t>
                      </a:r>
                      <a:r>
                        <a:rPr lang="de-DE" sz="1600" b="1" i="0" u="none" strike="noStrike" dirty="0" err="1" smtClean="0">
                          <a:solidFill>
                            <a:srgbClr val="000000"/>
                          </a:solidFill>
                          <a:effectLst/>
                          <a:latin typeface="Calibri"/>
                        </a:rPr>
                        <a:t>of</a:t>
                      </a:r>
                      <a:r>
                        <a:rPr lang="de-DE" sz="1600" b="1" i="0" u="none" strike="noStrike" dirty="0" smtClean="0">
                          <a:solidFill>
                            <a:srgbClr val="000000"/>
                          </a:solidFill>
                          <a:effectLst/>
                          <a:latin typeface="Calibri"/>
                        </a:rPr>
                        <a:t> </a:t>
                      </a:r>
                      <a:r>
                        <a:rPr lang="de-DE" sz="1600" b="1" i="0" u="none" strike="noStrike" dirty="0" err="1" smtClean="0">
                          <a:solidFill>
                            <a:srgbClr val="000000"/>
                          </a:solidFill>
                          <a:effectLst/>
                          <a:latin typeface="Calibri"/>
                        </a:rPr>
                        <a:t>the</a:t>
                      </a:r>
                      <a:r>
                        <a:rPr lang="de-DE" sz="1600" b="1" i="0" u="none" strike="noStrike" dirty="0" smtClean="0">
                          <a:solidFill>
                            <a:srgbClr val="000000"/>
                          </a:solidFill>
                          <a:effectLst/>
                          <a:latin typeface="Calibri"/>
                        </a:rPr>
                        <a:t> </a:t>
                      </a:r>
                      <a:r>
                        <a:rPr lang="de-DE" sz="1600" b="1" i="0" u="none" strike="noStrike" dirty="0" err="1" smtClean="0">
                          <a:solidFill>
                            <a:srgbClr val="000000"/>
                          </a:solidFill>
                          <a:effectLst/>
                          <a:latin typeface="Calibri"/>
                        </a:rPr>
                        <a:t>cycle</a:t>
                      </a:r>
                      <a:r>
                        <a:rPr lang="de-DE" sz="1600" b="1" i="0" u="none" strike="noStrike" dirty="0" smtClean="0">
                          <a:solidFill>
                            <a:srgbClr val="000000"/>
                          </a:solidFill>
                          <a:effectLst/>
                          <a:latin typeface="Calibri"/>
                        </a:rPr>
                        <a:t> also at </a:t>
                      </a:r>
                      <a:r>
                        <a:rPr lang="de-DE" sz="1600" b="1" i="0" u="none" strike="noStrike" dirty="0" err="1" smtClean="0">
                          <a:solidFill>
                            <a:srgbClr val="000000"/>
                          </a:solidFill>
                          <a:effectLst/>
                          <a:latin typeface="Calibri"/>
                        </a:rPr>
                        <a:t>the</a:t>
                      </a:r>
                      <a:r>
                        <a:rPr lang="de-DE" sz="1600" b="1" i="0" u="none" strike="noStrike" dirty="0" smtClean="0">
                          <a:solidFill>
                            <a:srgbClr val="000000"/>
                          </a:solidFill>
                          <a:effectLst/>
                          <a:latin typeface="Calibri"/>
                        </a:rPr>
                        <a:t> </a:t>
                      </a:r>
                      <a:r>
                        <a:rPr lang="de-DE" sz="1600" b="1" i="0" u="none" strike="noStrike" dirty="0" err="1" smtClean="0">
                          <a:solidFill>
                            <a:srgbClr val="000000"/>
                          </a:solidFill>
                          <a:effectLst/>
                          <a:latin typeface="Calibri"/>
                        </a:rPr>
                        <a:t>beginning</a:t>
                      </a:r>
                      <a:r>
                        <a:rPr lang="de-DE" sz="1600" b="1" i="0" u="none" strike="noStrike" dirty="0" smtClean="0">
                          <a:solidFill>
                            <a:srgbClr val="000000"/>
                          </a:solidFill>
                          <a:effectLst/>
                          <a:latin typeface="Calibri"/>
                        </a:rPr>
                        <a:t> </a:t>
                      </a:r>
                      <a:r>
                        <a:rPr lang="de-DE" sz="1600" b="1" i="0" u="none" strike="noStrike" dirty="0" err="1" smtClean="0">
                          <a:solidFill>
                            <a:srgbClr val="000000"/>
                          </a:solidFill>
                          <a:effectLst/>
                          <a:latin typeface="Calibri"/>
                        </a:rPr>
                        <a:t>as</a:t>
                      </a:r>
                      <a:r>
                        <a:rPr lang="de-DE" sz="1600" b="1" i="0" u="none" strike="noStrike" dirty="0" smtClean="0">
                          <a:solidFill>
                            <a:srgbClr val="000000"/>
                          </a:solidFill>
                          <a:effectLst/>
                          <a:latin typeface="Calibri"/>
                        </a:rPr>
                        <a:t> </a:t>
                      </a:r>
                      <a:r>
                        <a:rPr lang="de-DE" sz="1600" b="1" i="0" u="none" strike="noStrike" dirty="0" err="1" smtClean="0">
                          <a:solidFill>
                            <a:srgbClr val="000000"/>
                          </a:solidFill>
                          <a:effectLst/>
                          <a:latin typeface="Calibri"/>
                        </a:rPr>
                        <a:t>preconditioning</a:t>
                      </a:r>
                      <a:r>
                        <a:rPr lang="de-DE" sz="1600" b="1" i="0" u="none" strike="noStrike" dirty="0" smtClean="0">
                          <a:solidFill>
                            <a:srgbClr val="000000"/>
                          </a:solidFill>
                          <a:effectLst/>
                          <a:latin typeface="Calibri"/>
                        </a:rPr>
                        <a:t> </a:t>
                      </a:r>
                      <a:r>
                        <a:rPr lang="de-DE" sz="1600" b="1" i="0" u="none" strike="noStrike" dirty="0" err="1" smtClean="0">
                          <a:solidFill>
                            <a:srgbClr val="000000"/>
                          </a:solidFill>
                          <a:effectLst/>
                          <a:latin typeface="Calibri"/>
                        </a:rPr>
                        <a:t>of</a:t>
                      </a:r>
                      <a:r>
                        <a:rPr lang="de-DE" sz="1600" b="1" i="0" u="none" strike="noStrike" dirty="0" smtClean="0">
                          <a:solidFill>
                            <a:srgbClr val="000000"/>
                          </a:solidFill>
                          <a:effectLst/>
                          <a:latin typeface="Calibri"/>
                        </a:rPr>
                        <a:t> </a:t>
                      </a:r>
                      <a:r>
                        <a:rPr lang="de-DE" sz="1600" b="1" i="0" u="none" strike="noStrike" dirty="0" err="1" smtClean="0">
                          <a:solidFill>
                            <a:srgbClr val="000000"/>
                          </a:solidFill>
                          <a:effectLst/>
                          <a:latin typeface="Calibri"/>
                        </a:rPr>
                        <a:t>the</a:t>
                      </a:r>
                      <a:r>
                        <a:rPr lang="de-DE" sz="1600" b="1" i="0" u="none" strike="noStrike" dirty="0" smtClean="0">
                          <a:solidFill>
                            <a:srgbClr val="000000"/>
                          </a:solidFill>
                          <a:effectLst/>
                          <a:latin typeface="Calibri"/>
                        </a:rPr>
                        <a:t> </a:t>
                      </a:r>
                      <a:r>
                        <a:rPr lang="de-DE" sz="1600" b="1" i="0" u="none" strike="noStrike" dirty="0" err="1" smtClean="0">
                          <a:solidFill>
                            <a:srgbClr val="000000"/>
                          </a:solidFill>
                          <a:effectLst/>
                          <a:latin typeface="Calibri"/>
                        </a:rPr>
                        <a:t>load</a:t>
                      </a:r>
                      <a:endParaRPr lang="de-DE" sz="1600" b="1" i="0" u="none" strike="noStrike" dirty="0">
                        <a:solidFill>
                          <a:srgbClr val="000000"/>
                        </a:solidFill>
                        <a:effectLst/>
                        <a:latin typeface="Calibri"/>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32048">
                <a:tc>
                  <a:txBody>
                    <a:bodyPr/>
                    <a:lstStyle/>
                    <a:p>
                      <a:pPr algn="l" fontAlgn="b"/>
                      <a:r>
                        <a:rPr lang="de-DE" sz="1600" b="1" i="0" u="none" strike="noStrike">
                          <a:effectLst/>
                        </a:rPr>
                        <a:t>Pre-heating</a:t>
                      </a:r>
                      <a:endParaRPr lang="de-DE" sz="1600" b="1" i="0" u="none" strike="noStrike">
                        <a:solidFill>
                          <a:srgbClr val="000000"/>
                        </a:solidFill>
                        <a:effectLst/>
                        <a:latin typeface="Calibri"/>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600" b="1" i="0" u="none" strike="noStrike" dirty="0" err="1" smtClean="0">
                          <a:solidFill>
                            <a:srgbClr val="000000"/>
                          </a:solidFill>
                          <a:effectLst/>
                          <a:latin typeface="Calibri"/>
                        </a:rPr>
                        <a:t>Preheated</a:t>
                      </a:r>
                      <a:r>
                        <a:rPr lang="de-DE" sz="1600" b="1" i="0" u="none" strike="noStrike" dirty="0" smtClean="0">
                          <a:solidFill>
                            <a:srgbClr val="000000"/>
                          </a:solidFill>
                          <a:effectLst/>
                          <a:latin typeface="Calibri"/>
                        </a:rPr>
                        <a:t> </a:t>
                      </a:r>
                      <a:r>
                        <a:rPr lang="de-DE" sz="1600" b="1" i="0" u="none" strike="noStrike" dirty="0" err="1" smtClean="0">
                          <a:solidFill>
                            <a:srgbClr val="000000"/>
                          </a:solidFill>
                          <a:effectLst/>
                          <a:latin typeface="Calibri"/>
                        </a:rPr>
                        <a:t>load</a:t>
                      </a:r>
                      <a:r>
                        <a:rPr lang="de-DE" sz="1600" b="1" i="0" u="none" strike="noStrike" dirty="0" smtClean="0">
                          <a:solidFill>
                            <a:srgbClr val="000000"/>
                          </a:solidFill>
                          <a:effectLst/>
                          <a:latin typeface="Calibri"/>
                        </a:rPr>
                        <a:t> </a:t>
                      </a:r>
                      <a:r>
                        <a:rPr lang="de-DE" sz="1600" b="1" i="0" u="none" strike="noStrike" dirty="0" err="1" smtClean="0">
                          <a:solidFill>
                            <a:srgbClr val="000000"/>
                          </a:solidFill>
                          <a:effectLst/>
                          <a:latin typeface="Calibri"/>
                        </a:rPr>
                        <a:t>seems</a:t>
                      </a:r>
                      <a:r>
                        <a:rPr lang="de-DE" sz="1600" b="1" i="0" u="none" strike="noStrike" dirty="0" smtClean="0">
                          <a:solidFill>
                            <a:srgbClr val="000000"/>
                          </a:solidFill>
                          <a:effectLst/>
                          <a:latin typeface="Calibri"/>
                        </a:rPr>
                        <a:t> </a:t>
                      </a:r>
                      <a:r>
                        <a:rPr lang="de-DE" sz="1600" b="1" i="0" u="none" strike="noStrike" dirty="0" err="1" smtClean="0">
                          <a:solidFill>
                            <a:srgbClr val="000000"/>
                          </a:solidFill>
                          <a:effectLst/>
                          <a:latin typeface="Calibri"/>
                        </a:rPr>
                        <a:t>to</a:t>
                      </a:r>
                      <a:r>
                        <a:rPr lang="de-DE" sz="1600" b="1" i="0" u="none" strike="noStrike" dirty="0" smtClean="0">
                          <a:solidFill>
                            <a:srgbClr val="000000"/>
                          </a:solidFill>
                          <a:effectLst/>
                          <a:latin typeface="Calibri"/>
                        </a:rPr>
                        <a:t> </a:t>
                      </a:r>
                      <a:r>
                        <a:rPr lang="de-DE" sz="1600" b="1" i="0" u="none" strike="noStrike" dirty="0" err="1" smtClean="0">
                          <a:solidFill>
                            <a:srgbClr val="000000"/>
                          </a:solidFill>
                          <a:effectLst/>
                          <a:latin typeface="Calibri"/>
                        </a:rPr>
                        <a:t>have</a:t>
                      </a:r>
                      <a:r>
                        <a:rPr lang="de-DE" sz="1600" b="1" i="0" u="none" strike="noStrike" dirty="0" smtClean="0">
                          <a:solidFill>
                            <a:srgbClr val="000000"/>
                          </a:solidFill>
                          <a:effectLst/>
                          <a:latin typeface="Calibri"/>
                        </a:rPr>
                        <a:t> an </a:t>
                      </a:r>
                      <a:r>
                        <a:rPr lang="de-DE" sz="1600" b="1" i="0" u="none" strike="noStrike" dirty="0" err="1" smtClean="0">
                          <a:solidFill>
                            <a:srgbClr val="000000"/>
                          </a:solidFill>
                          <a:effectLst/>
                          <a:latin typeface="Calibri"/>
                        </a:rPr>
                        <a:t>important</a:t>
                      </a:r>
                      <a:r>
                        <a:rPr lang="de-DE" sz="1600" b="1" i="0" u="none" strike="noStrike" dirty="0" smtClean="0">
                          <a:solidFill>
                            <a:srgbClr val="000000"/>
                          </a:solidFill>
                          <a:effectLst/>
                          <a:latin typeface="Calibri"/>
                        </a:rPr>
                        <a:t> </a:t>
                      </a:r>
                      <a:r>
                        <a:rPr lang="de-DE" sz="1600" b="1" i="0" u="none" strike="noStrike" dirty="0" err="1" smtClean="0">
                          <a:solidFill>
                            <a:srgbClr val="000000"/>
                          </a:solidFill>
                          <a:effectLst/>
                          <a:latin typeface="Calibri"/>
                        </a:rPr>
                        <a:t>role</a:t>
                      </a:r>
                      <a:r>
                        <a:rPr lang="de-DE" sz="1600" b="1" i="0" u="none" strike="noStrike" dirty="0" smtClean="0">
                          <a:solidFill>
                            <a:srgbClr val="000000"/>
                          </a:solidFill>
                          <a:effectLst/>
                          <a:latin typeface="Calibri"/>
                        </a:rPr>
                        <a:t> </a:t>
                      </a:r>
                      <a:r>
                        <a:rPr lang="de-DE" sz="1600" b="1" i="0" u="none" strike="noStrike" dirty="0" err="1" smtClean="0">
                          <a:solidFill>
                            <a:srgbClr val="000000"/>
                          </a:solidFill>
                          <a:effectLst/>
                          <a:latin typeface="Calibri"/>
                        </a:rPr>
                        <a:t>to</a:t>
                      </a:r>
                      <a:r>
                        <a:rPr lang="de-DE" sz="1600" b="1" i="0" u="none" strike="noStrike" dirty="0" smtClean="0">
                          <a:solidFill>
                            <a:srgbClr val="000000"/>
                          </a:solidFill>
                          <a:effectLst/>
                          <a:latin typeface="Calibri"/>
                        </a:rPr>
                        <a:t> </a:t>
                      </a:r>
                      <a:r>
                        <a:rPr lang="de-DE" sz="1600" b="1" i="0" u="none" strike="noStrike" dirty="0" err="1" smtClean="0">
                          <a:solidFill>
                            <a:srgbClr val="000000"/>
                          </a:solidFill>
                          <a:effectLst/>
                          <a:latin typeface="Calibri"/>
                        </a:rPr>
                        <a:t>avoid</a:t>
                      </a:r>
                      <a:r>
                        <a:rPr lang="de-DE" sz="1600" b="1" i="0" u="none" strike="noStrike" dirty="0" smtClean="0">
                          <a:solidFill>
                            <a:srgbClr val="000000"/>
                          </a:solidFill>
                          <a:effectLst/>
                          <a:latin typeface="Calibri"/>
                        </a:rPr>
                        <a:t> </a:t>
                      </a:r>
                      <a:r>
                        <a:rPr lang="de-DE" sz="1600" b="1" i="0" u="none" strike="noStrike" dirty="0" err="1" smtClean="0">
                          <a:solidFill>
                            <a:srgbClr val="000000"/>
                          </a:solidFill>
                          <a:effectLst/>
                          <a:latin typeface="Calibri"/>
                        </a:rPr>
                        <a:t>condensation</a:t>
                      </a:r>
                      <a:r>
                        <a:rPr lang="de-DE" sz="1600" b="1" i="0" u="none" strike="noStrike" dirty="0" smtClean="0">
                          <a:solidFill>
                            <a:srgbClr val="000000"/>
                          </a:solidFill>
                          <a:effectLst/>
                          <a:latin typeface="Calibri"/>
                        </a:rPr>
                        <a:t> </a:t>
                      </a:r>
                      <a:r>
                        <a:rPr lang="de-DE" sz="1600" b="1" i="0" u="none" strike="noStrike" dirty="0" err="1" smtClean="0">
                          <a:solidFill>
                            <a:srgbClr val="000000"/>
                          </a:solidFill>
                          <a:effectLst/>
                          <a:latin typeface="Calibri"/>
                        </a:rPr>
                        <a:t>of</a:t>
                      </a:r>
                      <a:r>
                        <a:rPr lang="de-DE" sz="1600" b="1" i="0" u="none" strike="noStrike" dirty="0" smtClean="0">
                          <a:solidFill>
                            <a:srgbClr val="000000"/>
                          </a:solidFill>
                          <a:effectLst/>
                          <a:latin typeface="Calibri"/>
                        </a:rPr>
                        <a:t> </a:t>
                      </a:r>
                      <a:r>
                        <a:rPr lang="de-DE" sz="1600" b="1" i="0" u="none" strike="noStrike" dirty="0" err="1" smtClean="0">
                          <a:solidFill>
                            <a:srgbClr val="000000"/>
                          </a:solidFill>
                          <a:effectLst/>
                          <a:latin typeface="Calibri"/>
                        </a:rPr>
                        <a:t>the</a:t>
                      </a:r>
                      <a:r>
                        <a:rPr lang="de-DE" sz="1600" b="1" i="0" u="none" strike="noStrike" dirty="0" smtClean="0">
                          <a:solidFill>
                            <a:srgbClr val="000000"/>
                          </a:solidFill>
                          <a:effectLst/>
                          <a:latin typeface="Calibri"/>
                        </a:rPr>
                        <a:t> </a:t>
                      </a:r>
                      <a:r>
                        <a:rPr lang="de-DE" sz="1600" b="1" i="0" u="none" strike="noStrike" dirty="0" err="1" smtClean="0">
                          <a:solidFill>
                            <a:srgbClr val="000000"/>
                          </a:solidFill>
                          <a:effectLst/>
                          <a:latin typeface="Calibri"/>
                        </a:rPr>
                        <a:t>sterilizing</a:t>
                      </a:r>
                      <a:r>
                        <a:rPr lang="de-DE" sz="1600" b="1" i="0" u="none" strike="noStrike" dirty="0" smtClean="0">
                          <a:solidFill>
                            <a:srgbClr val="000000"/>
                          </a:solidFill>
                          <a:effectLst/>
                          <a:latin typeface="Calibri"/>
                        </a:rPr>
                        <a:t> </a:t>
                      </a:r>
                      <a:r>
                        <a:rPr lang="de-DE" sz="1600" b="1" i="0" u="none" strike="noStrike" dirty="0" err="1" smtClean="0">
                          <a:solidFill>
                            <a:srgbClr val="000000"/>
                          </a:solidFill>
                          <a:effectLst/>
                          <a:latin typeface="Calibri"/>
                        </a:rPr>
                        <a:t>agent</a:t>
                      </a:r>
                      <a:endParaRPr lang="de-DE" sz="1600" b="1" i="0" u="none" strike="noStrike" dirty="0">
                        <a:solidFill>
                          <a:srgbClr val="000000"/>
                        </a:solidFill>
                        <a:effectLst/>
                        <a:latin typeface="Calibri"/>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72786">
                <a:tc>
                  <a:txBody>
                    <a:bodyPr/>
                    <a:lstStyle/>
                    <a:p>
                      <a:pPr algn="l" fontAlgn="b"/>
                      <a:r>
                        <a:rPr lang="de-DE" sz="1600" b="1" i="0" u="none" strike="noStrike" dirty="0" err="1" smtClean="0">
                          <a:effectLst/>
                        </a:rPr>
                        <a:t>Concentration</a:t>
                      </a:r>
                      <a:r>
                        <a:rPr lang="de-DE" sz="1600" b="1" i="0" u="none" strike="noStrike" dirty="0" smtClean="0">
                          <a:effectLst/>
                        </a:rPr>
                        <a:t> </a:t>
                      </a:r>
                      <a:r>
                        <a:rPr lang="de-DE" sz="1600" b="1" i="0" u="none" strike="noStrike" dirty="0" err="1" smtClean="0">
                          <a:effectLst/>
                        </a:rPr>
                        <a:t>of</a:t>
                      </a:r>
                      <a:r>
                        <a:rPr lang="de-DE" sz="1600" b="1" i="0" u="none" strike="noStrike" dirty="0" smtClean="0">
                          <a:effectLst/>
                        </a:rPr>
                        <a:t> H²O²</a:t>
                      </a:r>
                      <a:endParaRPr lang="de-DE" sz="1600" b="1" i="0" u="none" strike="noStrike" dirty="0">
                        <a:solidFill>
                          <a:srgbClr val="000000"/>
                        </a:solidFill>
                        <a:effectLst/>
                        <a:latin typeface="Calibri"/>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600" b="1" i="0" u="none" strike="noStrike" dirty="0" smtClean="0">
                          <a:solidFill>
                            <a:srgbClr val="000000"/>
                          </a:solidFill>
                          <a:effectLst/>
                          <a:latin typeface="Calibri"/>
                        </a:rPr>
                        <a:t>Nice </a:t>
                      </a:r>
                      <a:r>
                        <a:rPr lang="de-DE" sz="1600" b="1" i="0" u="none" strike="noStrike" dirty="0" err="1" smtClean="0">
                          <a:solidFill>
                            <a:srgbClr val="000000"/>
                          </a:solidFill>
                          <a:effectLst/>
                          <a:latin typeface="Calibri"/>
                        </a:rPr>
                        <a:t>to</a:t>
                      </a:r>
                      <a:r>
                        <a:rPr lang="de-DE" sz="1600" b="1" i="0" u="none" strike="noStrike" dirty="0" smtClean="0">
                          <a:solidFill>
                            <a:srgbClr val="000000"/>
                          </a:solidFill>
                          <a:effectLst/>
                          <a:latin typeface="Calibri"/>
                        </a:rPr>
                        <a:t> </a:t>
                      </a:r>
                      <a:r>
                        <a:rPr lang="de-DE" sz="1600" b="1" i="0" u="none" strike="noStrike" dirty="0" err="1" smtClean="0">
                          <a:solidFill>
                            <a:srgbClr val="000000"/>
                          </a:solidFill>
                          <a:effectLst/>
                          <a:latin typeface="Calibri"/>
                        </a:rPr>
                        <a:t>have</a:t>
                      </a:r>
                      <a:endParaRPr lang="de-DE" sz="1600" b="1" i="0" u="none" strike="noStrike" dirty="0" smtClean="0">
                        <a:solidFill>
                          <a:srgbClr val="000000"/>
                        </a:solidFill>
                        <a:effectLst/>
                        <a:latin typeface="Calibri"/>
                      </a:endParaRPr>
                    </a:p>
                    <a:p>
                      <a:pPr algn="ctr" fontAlgn="b"/>
                      <a:r>
                        <a:rPr lang="de-DE" sz="1600" b="1" i="0" u="none" strike="noStrike" dirty="0" smtClean="0">
                          <a:solidFill>
                            <a:srgbClr val="000000"/>
                          </a:solidFill>
                          <a:effectLst/>
                          <a:latin typeface="Calibri"/>
                        </a:rPr>
                        <a:t> </a:t>
                      </a:r>
                      <a:r>
                        <a:rPr lang="de-DE" sz="1600" b="1" i="0" u="none" strike="noStrike" dirty="0" err="1" smtClean="0">
                          <a:solidFill>
                            <a:srgbClr val="000000"/>
                          </a:solidFill>
                          <a:effectLst/>
                          <a:latin typeface="Calibri"/>
                        </a:rPr>
                        <a:t>to</a:t>
                      </a:r>
                      <a:r>
                        <a:rPr lang="de-DE" sz="1600" b="1" i="0" u="none" strike="noStrike" dirty="0" smtClean="0">
                          <a:solidFill>
                            <a:srgbClr val="000000"/>
                          </a:solidFill>
                          <a:effectLst/>
                          <a:latin typeface="Calibri"/>
                        </a:rPr>
                        <a:t> </a:t>
                      </a:r>
                      <a:r>
                        <a:rPr lang="de-DE" sz="1600" b="1" i="0" u="none" strike="noStrike" dirty="0" err="1" smtClean="0">
                          <a:solidFill>
                            <a:srgbClr val="000000"/>
                          </a:solidFill>
                          <a:effectLst/>
                          <a:latin typeface="Calibri"/>
                        </a:rPr>
                        <a:t>improve</a:t>
                      </a:r>
                      <a:r>
                        <a:rPr lang="de-DE" sz="1600" b="1" i="0" u="none" strike="noStrike" dirty="0" smtClean="0">
                          <a:solidFill>
                            <a:srgbClr val="000000"/>
                          </a:solidFill>
                          <a:effectLst/>
                          <a:latin typeface="Calibri"/>
                        </a:rPr>
                        <a:t> </a:t>
                      </a:r>
                      <a:r>
                        <a:rPr lang="de-DE" sz="1600" b="1" i="0" u="none" strike="noStrike" dirty="0" err="1" smtClean="0">
                          <a:solidFill>
                            <a:srgbClr val="000000"/>
                          </a:solidFill>
                          <a:effectLst/>
                          <a:latin typeface="Calibri"/>
                        </a:rPr>
                        <a:t>the</a:t>
                      </a:r>
                      <a:r>
                        <a:rPr lang="de-DE" sz="1600" b="1" i="0" u="none" strike="noStrike" dirty="0" smtClean="0">
                          <a:solidFill>
                            <a:srgbClr val="000000"/>
                          </a:solidFill>
                          <a:effectLst/>
                          <a:latin typeface="Calibri"/>
                        </a:rPr>
                        <a:t> </a:t>
                      </a:r>
                      <a:r>
                        <a:rPr lang="de-DE" sz="1600" b="1" i="0" u="none" strike="noStrike" dirty="0" err="1" smtClean="0">
                          <a:solidFill>
                            <a:srgbClr val="000000"/>
                          </a:solidFill>
                          <a:effectLst/>
                          <a:latin typeface="Calibri"/>
                        </a:rPr>
                        <a:t>performance</a:t>
                      </a:r>
                      <a:r>
                        <a:rPr lang="de-DE" sz="1600" b="1" i="0" u="none" strike="noStrike" dirty="0" smtClean="0">
                          <a:solidFill>
                            <a:srgbClr val="000000"/>
                          </a:solidFill>
                          <a:effectLst/>
                          <a:latin typeface="Calibri"/>
                        </a:rPr>
                        <a:t> </a:t>
                      </a:r>
                      <a:r>
                        <a:rPr lang="de-DE" sz="1600" b="1" i="0" u="none" strike="noStrike" dirty="0" err="1" smtClean="0">
                          <a:solidFill>
                            <a:srgbClr val="000000"/>
                          </a:solidFill>
                          <a:effectLst/>
                          <a:latin typeface="Calibri"/>
                        </a:rPr>
                        <a:t>with</a:t>
                      </a:r>
                      <a:r>
                        <a:rPr lang="de-DE" sz="1600" b="1" i="0" u="none" strike="noStrike" dirty="0" smtClean="0">
                          <a:solidFill>
                            <a:srgbClr val="000000"/>
                          </a:solidFill>
                          <a:effectLst/>
                          <a:latin typeface="Calibri"/>
                        </a:rPr>
                        <a:t> </a:t>
                      </a:r>
                      <a:r>
                        <a:rPr lang="de-DE" sz="1600" b="1" i="0" u="none" strike="noStrike" dirty="0" err="1" smtClean="0">
                          <a:solidFill>
                            <a:srgbClr val="000000"/>
                          </a:solidFill>
                          <a:effectLst/>
                          <a:latin typeface="Calibri"/>
                        </a:rPr>
                        <a:t>respect</a:t>
                      </a:r>
                      <a:r>
                        <a:rPr lang="de-DE" sz="1600" b="1" i="0" u="none" strike="noStrike" dirty="0" smtClean="0">
                          <a:solidFill>
                            <a:srgbClr val="000000"/>
                          </a:solidFill>
                          <a:effectLst/>
                          <a:latin typeface="Calibri"/>
                        </a:rPr>
                        <a:t> </a:t>
                      </a:r>
                      <a:r>
                        <a:rPr lang="de-DE" sz="1600" b="1" i="0" u="none" strike="noStrike" dirty="0" err="1" smtClean="0">
                          <a:solidFill>
                            <a:srgbClr val="000000"/>
                          </a:solidFill>
                          <a:effectLst/>
                          <a:latin typeface="Calibri"/>
                        </a:rPr>
                        <a:t>of</a:t>
                      </a:r>
                      <a:r>
                        <a:rPr lang="de-DE" sz="1600" b="1" i="0" u="none" strike="noStrike" dirty="0" smtClean="0">
                          <a:solidFill>
                            <a:srgbClr val="000000"/>
                          </a:solidFill>
                          <a:effectLst/>
                          <a:latin typeface="Calibri"/>
                        </a:rPr>
                        <a:t> </a:t>
                      </a:r>
                      <a:r>
                        <a:rPr lang="de-DE" sz="1600" b="1" i="0" u="none" strike="noStrike" dirty="0" err="1" smtClean="0">
                          <a:solidFill>
                            <a:srgbClr val="000000"/>
                          </a:solidFill>
                          <a:effectLst/>
                          <a:latin typeface="Calibri"/>
                        </a:rPr>
                        <a:t>the</a:t>
                      </a:r>
                      <a:r>
                        <a:rPr lang="de-DE" sz="1600" b="1" i="0" u="none" strike="noStrike" dirty="0" smtClean="0">
                          <a:solidFill>
                            <a:srgbClr val="000000"/>
                          </a:solidFill>
                          <a:effectLst/>
                          <a:latin typeface="Calibri"/>
                        </a:rPr>
                        <a:t> material </a:t>
                      </a:r>
                      <a:endParaRPr lang="de-DE" sz="1600" b="1" i="0" u="none" strike="noStrike" dirty="0">
                        <a:solidFill>
                          <a:srgbClr val="000000"/>
                        </a:solidFill>
                        <a:effectLst/>
                        <a:latin typeface="Calibri"/>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72786">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de-DE" sz="1600" b="1" i="0" u="none" strike="noStrike" dirty="0" err="1" smtClean="0">
                          <a:effectLst/>
                        </a:rPr>
                        <a:t>Parametric</a:t>
                      </a:r>
                      <a:r>
                        <a:rPr lang="de-DE" sz="1600" b="1" i="0" u="none" strike="noStrike" dirty="0" smtClean="0">
                          <a:effectLst/>
                        </a:rPr>
                        <a:t> </a:t>
                      </a:r>
                      <a:r>
                        <a:rPr lang="de-DE" sz="1600" b="1" i="0" u="none" strike="noStrike" dirty="0" err="1" smtClean="0">
                          <a:effectLst/>
                        </a:rPr>
                        <a:t>control</a:t>
                      </a:r>
                      <a:r>
                        <a:rPr lang="de-DE" sz="1600" b="1" i="0" u="none" strike="noStrike" dirty="0" smtClean="0">
                          <a:effectLst/>
                        </a:rPr>
                        <a:t> </a:t>
                      </a:r>
                      <a:r>
                        <a:rPr lang="de-DE" sz="1600" b="1" i="0" u="none" strike="noStrike" dirty="0" err="1" smtClean="0">
                          <a:effectLst/>
                        </a:rPr>
                        <a:t>with</a:t>
                      </a:r>
                      <a:r>
                        <a:rPr lang="de-DE" sz="1600" b="1" i="0" u="none" strike="noStrike" dirty="0" smtClean="0">
                          <a:effectLst/>
                        </a:rPr>
                        <a:t> </a:t>
                      </a:r>
                      <a:r>
                        <a:rPr lang="de-DE" sz="1600" b="1" i="0" u="none" strike="noStrike" dirty="0" err="1" smtClean="0">
                          <a:effectLst/>
                        </a:rPr>
                        <a:t>calculated</a:t>
                      </a:r>
                      <a:r>
                        <a:rPr lang="de-DE" sz="1600" b="1" i="0" u="none" strike="noStrike" dirty="0" smtClean="0">
                          <a:effectLst/>
                        </a:rPr>
                        <a:t> </a:t>
                      </a:r>
                      <a:r>
                        <a:rPr lang="de-DE" sz="1600" b="1" i="0" u="none" strike="noStrike" dirty="0" err="1" smtClean="0">
                          <a:effectLst/>
                        </a:rPr>
                        <a:t>concentration</a:t>
                      </a:r>
                      <a:r>
                        <a:rPr lang="de-DE" sz="1600" b="1" i="0" u="none" strike="noStrike" dirty="0" smtClean="0">
                          <a:effectLst/>
                        </a:rPr>
                        <a:t> </a:t>
                      </a:r>
                      <a:r>
                        <a:rPr lang="de-DE" sz="1600" b="1" i="0" u="none" strike="noStrike" dirty="0" err="1" smtClean="0">
                          <a:effectLst/>
                        </a:rPr>
                        <a:t>of</a:t>
                      </a:r>
                      <a:r>
                        <a:rPr lang="de-DE" sz="1600" b="1" i="0" u="none" strike="noStrike" baseline="0" dirty="0" smtClean="0">
                          <a:effectLst/>
                        </a:rPr>
                        <a:t> H²O²</a:t>
                      </a:r>
                      <a:endParaRPr lang="de-DE" sz="1600" b="1" i="0" u="none" strike="noStrike" dirty="0">
                        <a:solidFill>
                          <a:srgbClr val="000000"/>
                        </a:solidFill>
                        <a:effectLst/>
                        <a:latin typeface="Calibri"/>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600" b="1" i="0" u="none" strike="noStrike" dirty="0" err="1" smtClean="0">
                          <a:solidFill>
                            <a:srgbClr val="000000"/>
                          </a:solidFill>
                          <a:effectLst/>
                          <a:latin typeface="Calibri"/>
                        </a:rPr>
                        <a:t>Surveillance</a:t>
                      </a:r>
                      <a:r>
                        <a:rPr lang="de-DE" sz="1600" b="1" i="0" u="none" strike="noStrike" baseline="0" dirty="0" smtClean="0">
                          <a:solidFill>
                            <a:srgbClr val="000000"/>
                          </a:solidFill>
                          <a:effectLst/>
                          <a:latin typeface="Calibri"/>
                        </a:rPr>
                        <a:t> </a:t>
                      </a:r>
                      <a:r>
                        <a:rPr lang="de-DE" sz="1600" b="1" i="0" u="none" strike="noStrike" baseline="0" dirty="0" err="1" smtClean="0">
                          <a:solidFill>
                            <a:srgbClr val="000000"/>
                          </a:solidFill>
                          <a:effectLst/>
                          <a:latin typeface="Calibri"/>
                        </a:rPr>
                        <a:t>of</a:t>
                      </a:r>
                      <a:r>
                        <a:rPr lang="de-DE" sz="1600" b="1" i="0" u="none" strike="noStrike" baseline="0" dirty="0" smtClean="0">
                          <a:solidFill>
                            <a:srgbClr val="000000"/>
                          </a:solidFill>
                          <a:effectLst/>
                          <a:latin typeface="Calibri"/>
                        </a:rPr>
                        <a:t> </a:t>
                      </a:r>
                      <a:r>
                        <a:rPr lang="de-DE" sz="1600" b="1" i="0" u="none" strike="noStrike" baseline="0" dirty="0" err="1" smtClean="0">
                          <a:solidFill>
                            <a:srgbClr val="000000"/>
                          </a:solidFill>
                          <a:effectLst/>
                          <a:latin typeface="Calibri"/>
                        </a:rPr>
                        <a:t>the</a:t>
                      </a:r>
                      <a:r>
                        <a:rPr lang="de-DE" sz="1600" b="1" i="0" u="none" strike="noStrike" baseline="0" dirty="0" smtClean="0">
                          <a:solidFill>
                            <a:srgbClr val="000000"/>
                          </a:solidFill>
                          <a:effectLst/>
                          <a:latin typeface="Calibri"/>
                        </a:rPr>
                        <a:t> </a:t>
                      </a:r>
                      <a:r>
                        <a:rPr lang="de-DE" sz="1600" b="1" i="0" u="none" strike="noStrike" baseline="0" dirty="0" err="1" smtClean="0">
                          <a:solidFill>
                            <a:srgbClr val="000000"/>
                          </a:solidFill>
                          <a:effectLst/>
                          <a:latin typeface="Calibri"/>
                        </a:rPr>
                        <a:t>sterilizing</a:t>
                      </a:r>
                      <a:r>
                        <a:rPr lang="de-DE" sz="1600" b="1" i="0" u="none" strike="noStrike" baseline="0" dirty="0" smtClean="0">
                          <a:solidFill>
                            <a:srgbClr val="000000"/>
                          </a:solidFill>
                          <a:effectLst/>
                          <a:latin typeface="Calibri"/>
                        </a:rPr>
                        <a:t> </a:t>
                      </a:r>
                      <a:r>
                        <a:rPr lang="de-DE" sz="1600" b="1" i="0" u="none" strike="noStrike" baseline="0" dirty="0" err="1" smtClean="0">
                          <a:solidFill>
                            <a:srgbClr val="000000"/>
                          </a:solidFill>
                          <a:effectLst/>
                          <a:latin typeface="Calibri"/>
                        </a:rPr>
                        <a:t>agent</a:t>
                      </a:r>
                      <a:r>
                        <a:rPr lang="de-DE" sz="1600" b="1" i="0" u="none" strike="noStrike" baseline="0" dirty="0" smtClean="0">
                          <a:solidFill>
                            <a:srgbClr val="000000"/>
                          </a:solidFill>
                          <a:effectLst/>
                          <a:latin typeface="Calibri"/>
                        </a:rPr>
                        <a:t> </a:t>
                      </a:r>
                      <a:r>
                        <a:rPr lang="de-DE" sz="1600" b="1" i="0" u="none" strike="noStrike" baseline="0" dirty="0" err="1" smtClean="0">
                          <a:solidFill>
                            <a:srgbClr val="000000"/>
                          </a:solidFill>
                          <a:effectLst/>
                          <a:latin typeface="Calibri"/>
                        </a:rPr>
                        <a:t>is</a:t>
                      </a:r>
                      <a:r>
                        <a:rPr lang="de-DE" sz="1600" b="1" i="0" u="none" strike="noStrike" baseline="0" dirty="0" smtClean="0">
                          <a:solidFill>
                            <a:srgbClr val="000000"/>
                          </a:solidFill>
                          <a:effectLst/>
                          <a:latin typeface="Calibri"/>
                        </a:rPr>
                        <a:t> a </a:t>
                      </a:r>
                      <a:r>
                        <a:rPr lang="de-DE" sz="1600" b="1" i="0" u="none" strike="noStrike" baseline="0" dirty="0" err="1" smtClean="0">
                          <a:solidFill>
                            <a:srgbClr val="000000"/>
                          </a:solidFill>
                          <a:effectLst/>
                          <a:latin typeface="Calibri"/>
                        </a:rPr>
                        <a:t>requirement</a:t>
                      </a:r>
                      <a:r>
                        <a:rPr lang="de-DE" sz="1600" b="1" i="0" u="none" strike="noStrike" baseline="0" dirty="0" smtClean="0">
                          <a:solidFill>
                            <a:srgbClr val="000000"/>
                          </a:solidFill>
                          <a:effectLst/>
                          <a:latin typeface="Calibri"/>
                        </a:rPr>
                        <a:t> </a:t>
                      </a:r>
                      <a:r>
                        <a:rPr lang="de-DE" sz="1600" b="1" i="0" u="none" strike="noStrike" baseline="0" dirty="0" err="1" smtClean="0">
                          <a:solidFill>
                            <a:srgbClr val="000000"/>
                          </a:solidFill>
                          <a:effectLst/>
                          <a:latin typeface="Calibri"/>
                        </a:rPr>
                        <a:t>by</a:t>
                      </a:r>
                      <a:r>
                        <a:rPr lang="de-DE" sz="1600" b="1" i="0" u="none" strike="noStrike" baseline="0" dirty="0" smtClean="0">
                          <a:solidFill>
                            <a:srgbClr val="000000"/>
                          </a:solidFill>
                          <a:effectLst/>
                          <a:latin typeface="Calibri"/>
                        </a:rPr>
                        <a:t> </a:t>
                      </a:r>
                      <a:r>
                        <a:rPr lang="de-DE" sz="1600" b="1" i="0" u="none" strike="noStrike" baseline="0" dirty="0" err="1" smtClean="0">
                          <a:solidFill>
                            <a:srgbClr val="000000"/>
                          </a:solidFill>
                          <a:effectLst/>
                          <a:latin typeface="Calibri"/>
                        </a:rPr>
                        <a:t>the</a:t>
                      </a:r>
                      <a:r>
                        <a:rPr lang="de-DE" sz="1600" b="1" i="0" u="none" strike="noStrike" baseline="0" dirty="0" smtClean="0">
                          <a:solidFill>
                            <a:srgbClr val="000000"/>
                          </a:solidFill>
                          <a:effectLst/>
                          <a:latin typeface="Calibri"/>
                        </a:rPr>
                        <a:t> </a:t>
                      </a:r>
                      <a:r>
                        <a:rPr lang="de-DE" sz="1600" b="1" i="0" u="none" strike="noStrike" baseline="0" dirty="0" err="1" smtClean="0">
                          <a:solidFill>
                            <a:srgbClr val="000000"/>
                          </a:solidFill>
                          <a:effectLst/>
                          <a:latin typeface="Calibri"/>
                        </a:rPr>
                        <a:t>standard</a:t>
                      </a:r>
                      <a:endParaRPr lang="de-DE" sz="1600" b="1" i="0" u="none" strike="noStrike" dirty="0">
                        <a:solidFill>
                          <a:srgbClr val="000000"/>
                        </a:solidFill>
                        <a:effectLst/>
                        <a:latin typeface="Calibri"/>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72786">
                <a:tc>
                  <a:txBody>
                    <a:bodyPr/>
                    <a:lstStyle/>
                    <a:p>
                      <a:pPr algn="l" fontAlgn="b"/>
                      <a:r>
                        <a:rPr lang="de-DE" sz="1600" b="1" i="0" u="none" strike="noStrike" dirty="0" err="1">
                          <a:effectLst/>
                        </a:rPr>
                        <a:t>Parametric</a:t>
                      </a:r>
                      <a:r>
                        <a:rPr lang="de-DE" sz="1600" b="1" i="0" u="none" strike="noStrike" dirty="0">
                          <a:effectLst/>
                        </a:rPr>
                        <a:t> </a:t>
                      </a:r>
                      <a:r>
                        <a:rPr lang="de-DE" sz="1600" b="1" i="0" u="none" strike="noStrike" dirty="0" err="1" smtClean="0">
                          <a:effectLst/>
                        </a:rPr>
                        <a:t>control</a:t>
                      </a:r>
                      <a:r>
                        <a:rPr lang="de-DE" sz="1600" b="1" i="0" u="none" strike="noStrike" dirty="0" smtClean="0">
                          <a:effectLst/>
                        </a:rPr>
                        <a:t> </a:t>
                      </a:r>
                      <a:r>
                        <a:rPr lang="de-DE" sz="1600" b="1" i="0" u="none" strike="noStrike" dirty="0" err="1" smtClean="0">
                          <a:effectLst/>
                        </a:rPr>
                        <a:t>including</a:t>
                      </a:r>
                      <a:r>
                        <a:rPr lang="de-DE" sz="1600" b="1" i="0" u="none" strike="noStrike" baseline="0" dirty="0" smtClean="0">
                          <a:effectLst/>
                        </a:rPr>
                        <a:t> </a:t>
                      </a:r>
                      <a:r>
                        <a:rPr lang="de-DE" sz="1600" b="1" i="0" u="none" strike="noStrike" baseline="0" dirty="0" err="1" smtClean="0">
                          <a:effectLst/>
                        </a:rPr>
                        <a:t>measurement</a:t>
                      </a:r>
                      <a:r>
                        <a:rPr lang="de-DE" sz="1600" b="1" i="0" u="none" strike="noStrike" baseline="0" dirty="0" smtClean="0">
                          <a:effectLst/>
                        </a:rPr>
                        <a:t> </a:t>
                      </a:r>
                      <a:r>
                        <a:rPr lang="de-DE" sz="1600" b="1" i="0" u="none" strike="noStrike" baseline="0" dirty="0" err="1" smtClean="0">
                          <a:effectLst/>
                        </a:rPr>
                        <a:t>of</a:t>
                      </a:r>
                      <a:r>
                        <a:rPr lang="de-DE" sz="1600" b="1" i="0" u="none" strike="noStrike" baseline="0" dirty="0" smtClean="0">
                          <a:effectLst/>
                        </a:rPr>
                        <a:t> H²O²</a:t>
                      </a:r>
                      <a:endParaRPr lang="de-DE" sz="1600" b="1" i="0" u="none" strike="noStrike" dirty="0">
                        <a:solidFill>
                          <a:srgbClr val="000000"/>
                        </a:solidFill>
                        <a:effectLst/>
                        <a:latin typeface="Calibri"/>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600" b="1" i="0" u="none" strike="noStrike" dirty="0" err="1" smtClean="0">
                          <a:solidFill>
                            <a:srgbClr val="000000"/>
                          </a:solidFill>
                          <a:effectLst/>
                          <a:latin typeface="Calibri"/>
                        </a:rPr>
                        <a:t>Delivers</a:t>
                      </a:r>
                      <a:r>
                        <a:rPr lang="de-DE" sz="1600" b="1" i="0" u="none" strike="noStrike" dirty="0" smtClean="0">
                          <a:solidFill>
                            <a:srgbClr val="000000"/>
                          </a:solidFill>
                          <a:effectLst/>
                          <a:latin typeface="Calibri"/>
                        </a:rPr>
                        <a:t> additional </a:t>
                      </a:r>
                      <a:r>
                        <a:rPr lang="de-DE" sz="1600" b="1" i="0" u="none" strike="noStrike" dirty="0" err="1" smtClean="0">
                          <a:solidFill>
                            <a:srgbClr val="000000"/>
                          </a:solidFill>
                          <a:effectLst/>
                          <a:latin typeface="Calibri"/>
                        </a:rPr>
                        <a:t>information</a:t>
                      </a:r>
                      <a:r>
                        <a:rPr lang="de-DE" sz="1600" b="1" i="0" u="none" strike="noStrike" dirty="0" smtClean="0">
                          <a:solidFill>
                            <a:srgbClr val="000000"/>
                          </a:solidFill>
                          <a:effectLst/>
                          <a:latin typeface="Calibri"/>
                        </a:rPr>
                        <a:t> </a:t>
                      </a:r>
                      <a:r>
                        <a:rPr lang="de-DE" sz="1600" b="1" i="0" u="none" strike="noStrike" dirty="0" err="1" smtClean="0">
                          <a:solidFill>
                            <a:srgbClr val="000000"/>
                          </a:solidFill>
                          <a:effectLst/>
                          <a:latin typeface="Calibri"/>
                        </a:rPr>
                        <a:t>about</a:t>
                      </a:r>
                      <a:r>
                        <a:rPr lang="de-DE" sz="1600" b="1" i="0" u="none" strike="noStrike" dirty="0" smtClean="0">
                          <a:solidFill>
                            <a:srgbClr val="000000"/>
                          </a:solidFill>
                          <a:effectLst/>
                          <a:latin typeface="Calibri"/>
                        </a:rPr>
                        <a:t> </a:t>
                      </a:r>
                      <a:r>
                        <a:rPr lang="de-DE" sz="1600" b="1" i="0" u="none" strike="noStrike" dirty="0" err="1" smtClean="0">
                          <a:solidFill>
                            <a:srgbClr val="000000"/>
                          </a:solidFill>
                          <a:effectLst/>
                          <a:latin typeface="Calibri"/>
                        </a:rPr>
                        <a:t>the</a:t>
                      </a:r>
                      <a:r>
                        <a:rPr lang="de-DE" sz="1600" b="1" i="0" u="none" strike="noStrike" dirty="0" smtClean="0">
                          <a:solidFill>
                            <a:srgbClr val="000000"/>
                          </a:solidFill>
                          <a:effectLst/>
                          <a:latin typeface="Calibri"/>
                        </a:rPr>
                        <a:t> </a:t>
                      </a:r>
                      <a:r>
                        <a:rPr lang="de-DE" sz="1600" b="1" i="0" u="none" strike="noStrike" dirty="0" err="1" smtClean="0">
                          <a:solidFill>
                            <a:srgbClr val="000000"/>
                          </a:solidFill>
                          <a:effectLst/>
                          <a:latin typeface="Calibri"/>
                        </a:rPr>
                        <a:t>sterilizing</a:t>
                      </a:r>
                      <a:r>
                        <a:rPr lang="de-DE" sz="1600" b="1" i="0" u="none" strike="noStrike" dirty="0" smtClean="0">
                          <a:solidFill>
                            <a:srgbClr val="000000"/>
                          </a:solidFill>
                          <a:effectLst/>
                          <a:latin typeface="Calibri"/>
                        </a:rPr>
                        <a:t> </a:t>
                      </a:r>
                      <a:r>
                        <a:rPr lang="de-DE" sz="1600" b="1" i="0" u="none" strike="noStrike" dirty="0" err="1" smtClean="0">
                          <a:solidFill>
                            <a:srgbClr val="000000"/>
                          </a:solidFill>
                          <a:effectLst/>
                          <a:latin typeface="Calibri"/>
                        </a:rPr>
                        <a:t>agent</a:t>
                      </a:r>
                      <a:r>
                        <a:rPr lang="de-DE" sz="1600" b="1" i="0" u="none" strike="noStrike" dirty="0" smtClean="0">
                          <a:solidFill>
                            <a:srgbClr val="000000"/>
                          </a:solidFill>
                          <a:effectLst/>
                          <a:latin typeface="Calibri"/>
                        </a:rPr>
                        <a:t> </a:t>
                      </a:r>
                      <a:r>
                        <a:rPr lang="de-DE" sz="1600" b="1" i="0" u="none" strike="noStrike" dirty="0" err="1" smtClean="0">
                          <a:solidFill>
                            <a:srgbClr val="000000"/>
                          </a:solidFill>
                          <a:effectLst/>
                          <a:latin typeface="Calibri"/>
                        </a:rPr>
                        <a:t>inside</a:t>
                      </a:r>
                      <a:r>
                        <a:rPr lang="de-DE" sz="1600" b="1" i="0" u="none" strike="noStrike" dirty="0" smtClean="0">
                          <a:solidFill>
                            <a:srgbClr val="000000"/>
                          </a:solidFill>
                          <a:effectLst/>
                          <a:latin typeface="Calibri"/>
                        </a:rPr>
                        <a:t> </a:t>
                      </a:r>
                      <a:r>
                        <a:rPr lang="de-DE" sz="1600" b="1" i="0" u="none" strike="noStrike" dirty="0" err="1" smtClean="0">
                          <a:solidFill>
                            <a:srgbClr val="000000"/>
                          </a:solidFill>
                          <a:effectLst/>
                          <a:latin typeface="Calibri"/>
                        </a:rPr>
                        <a:t>the</a:t>
                      </a:r>
                      <a:r>
                        <a:rPr lang="de-DE" sz="1600" b="1" i="0" u="none" strike="noStrike" dirty="0" smtClean="0">
                          <a:solidFill>
                            <a:srgbClr val="000000"/>
                          </a:solidFill>
                          <a:effectLst/>
                          <a:latin typeface="Calibri"/>
                        </a:rPr>
                        <a:t> </a:t>
                      </a:r>
                      <a:r>
                        <a:rPr lang="de-DE" sz="1600" b="1" i="0" u="none" strike="noStrike" dirty="0" err="1" smtClean="0">
                          <a:solidFill>
                            <a:srgbClr val="000000"/>
                          </a:solidFill>
                          <a:effectLst/>
                          <a:latin typeface="Calibri"/>
                        </a:rPr>
                        <a:t>chamber</a:t>
                      </a:r>
                      <a:r>
                        <a:rPr lang="de-DE" sz="1600" b="1" i="0" u="none" strike="noStrike" dirty="0" smtClean="0">
                          <a:solidFill>
                            <a:srgbClr val="000000"/>
                          </a:solidFill>
                          <a:effectLst/>
                          <a:latin typeface="Calibri"/>
                        </a:rPr>
                        <a:t> </a:t>
                      </a:r>
                      <a:r>
                        <a:rPr lang="de-DE" sz="1600" b="1" i="0" u="none" strike="noStrike" dirty="0" err="1" smtClean="0">
                          <a:solidFill>
                            <a:srgbClr val="000000"/>
                          </a:solidFill>
                          <a:effectLst/>
                          <a:latin typeface="Calibri"/>
                        </a:rPr>
                        <a:t>and</a:t>
                      </a:r>
                      <a:r>
                        <a:rPr lang="de-DE" sz="1600" b="1" i="0" u="none" strike="noStrike" dirty="0" smtClean="0">
                          <a:solidFill>
                            <a:srgbClr val="000000"/>
                          </a:solidFill>
                          <a:effectLst/>
                          <a:latin typeface="Calibri"/>
                        </a:rPr>
                        <a:t> </a:t>
                      </a:r>
                      <a:r>
                        <a:rPr lang="de-DE" sz="1600" b="1" i="0" u="none" strike="noStrike" dirty="0" err="1" smtClean="0">
                          <a:solidFill>
                            <a:srgbClr val="000000"/>
                          </a:solidFill>
                          <a:effectLst/>
                          <a:latin typeface="Calibri"/>
                        </a:rPr>
                        <a:t>take</a:t>
                      </a:r>
                      <a:r>
                        <a:rPr lang="de-DE" sz="1600" b="1" i="0" u="none" strike="noStrike" dirty="0" smtClean="0">
                          <a:solidFill>
                            <a:srgbClr val="000000"/>
                          </a:solidFill>
                          <a:effectLst/>
                          <a:latin typeface="Calibri"/>
                        </a:rPr>
                        <a:t> </a:t>
                      </a:r>
                      <a:r>
                        <a:rPr lang="de-DE" sz="1600" b="1" i="0" u="none" strike="noStrike" dirty="0" err="1" smtClean="0">
                          <a:solidFill>
                            <a:srgbClr val="000000"/>
                          </a:solidFill>
                          <a:effectLst/>
                          <a:latin typeface="Calibri"/>
                        </a:rPr>
                        <a:t>into</a:t>
                      </a:r>
                      <a:r>
                        <a:rPr lang="de-DE" sz="1600" b="1" i="0" u="none" strike="noStrike" dirty="0" smtClean="0">
                          <a:solidFill>
                            <a:srgbClr val="000000"/>
                          </a:solidFill>
                          <a:effectLst/>
                          <a:latin typeface="Calibri"/>
                        </a:rPr>
                        <a:t> </a:t>
                      </a:r>
                      <a:r>
                        <a:rPr lang="de-DE" sz="1600" b="1" i="0" u="none" strike="noStrike" dirty="0" err="1" smtClean="0">
                          <a:solidFill>
                            <a:srgbClr val="000000"/>
                          </a:solidFill>
                          <a:effectLst/>
                          <a:latin typeface="Calibri"/>
                        </a:rPr>
                        <a:t>account</a:t>
                      </a:r>
                      <a:r>
                        <a:rPr lang="de-DE" sz="1600" b="1" i="0" u="none" strike="noStrike" dirty="0" smtClean="0">
                          <a:solidFill>
                            <a:srgbClr val="000000"/>
                          </a:solidFill>
                          <a:effectLst/>
                          <a:latin typeface="Calibri"/>
                        </a:rPr>
                        <a:t> </a:t>
                      </a:r>
                      <a:r>
                        <a:rPr lang="de-DE" sz="1600" b="1" i="0" u="none" strike="noStrike" dirty="0" err="1" smtClean="0">
                          <a:solidFill>
                            <a:srgbClr val="000000"/>
                          </a:solidFill>
                          <a:effectLst/>
                          <a:latin typeface="Calibri"/>
                        </a:rPr>
                        <a:t>the</a:t>
                      </a:r>
                      <a:r>
                        <a:rPr lang="de-DE" sz="1600" b="1" i="0" u="none" strike="noStrike" dirty="0" smtClean="0">
                          <a:solidFill>
                            <a:srgbClr val="000000"/>
                          </a:solidFill>
                          <a:effectLst/>
                          <a:latin typeface="Calibri"/>
                        </a:rPr>
                        <a:t> </a:t>
                      </a:r>
                      <a:r>
                        <a:rPr lang="de-DE" sz="1600" b="1" i="0" u="none" strike="noStrike" dirty="0" err="1" smtClean="0">
                          <a:solidFill>
                            <a:srgbClr val="000000"/>
                          </a:solidFill>
                          <a:effectLst/>
                          <a:latin typeface="Calibri"/>
                        </a:rPr>
                        <a:t>interaction</a:t>
                      </a:r>
                      <a:r>
                        <a:rPr lang="de-DE" sz="1600" b="1" i="0" u="none" strike="noStrike" dirty="0" smtClean="0">
                          <a:solidFill>
                            <a:srgbClr val="000000"/>
                          </a:solidFill>
                          <a:effectLst/>
                          <a:latin typeface="Calibri"/>
                        </a:rPr>
                        <a:t> </a:t>
                      </a:r>
                      <a:r>
                        <a:rPr lang="de-DE" sz="1600" b="1" i="0" u="none" strike="noStrike" dirty="0" err="1" smtClean="0">
                          <a:solidFill>
                            <a:srgbClr val="000000"/>
                          </a:solidFill>
                          <a:effectLst/>
                          <a:latin typeface="Calibri"/>
                        </a:rPr>
                        <a:t>with</a:t>
                      </a:r>
                      <a:r>
                        <a:rPr lang="de-DE" sz="1600" b="1" i="0" u="none" strike="noStrike" dirty="0" smtClean="0">
                          <a:solidFill>
                            <a:srgbClr val="000000"/>
                          </a:solidFill>
                          <a:effectLst/>
                          <a:latin typeface="Calibri"/>
                        </a:rPr>
                        <a:t> </a:t>
                      </a:r>
                      <a:r>
                        <a:rPr lang="de-DE" sz="1600" b="1" i="0" u="none" strike="noStrike" dirty="0" err="1" smtClean="0">
                          <a:solidFill>
                            <a:srgbClr val="000000"/>
                          </a:solidFill>
                          <a:effectLst/>
                          <a:latin typeface="Calibri"/>
                        </a:rPr>
                        <a:t>the</a:t>
                      </a:r>
                      <a:r>
                        <a:rPr lang="de-DE" sz="1600" b="1" i="0" u="none" strike="noStrike" dirty="0" smtClean="0">
                          <a:solidFill>
                            <a:srgbClr val="000000"/>
                          </a:solidFill>
                          <a:effectLst/>
                          <a:latin typeface="Calibri"/>
                        </a:rPr>
                        <a:t> </a:t>
                      </a:r>
                      <a:r>
                        <a:rPr lang="de-DE" sz="1600" b="1" i="0" u="none" strike="noStrike" dirty="0" err="1" smtClean="0">
                          <a:solidFill>
                            <a:srgbClr val="000000"/>
                          </a:solidFill>
                          <a:effectLst/>
                          <a:latin typeface="Calibri"/>
                        </a:rPr>
                        <a:t>load</a:t>
                      </a:r>
                      <a:endParaRPr lang="de-DE" sz="1600" b="1" i="0" u="none" strike="noStrike" dirty="0">
                        <a:solidFill>
                          <a:srgbClr val="000000"/>
                        </a:solidFill>
                        <a:effectLst/>
                        <a:latin typeface="Calibri"/>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53029069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ußzeilenplatzhalter 4"/>
          <p:cNvSpPr>
            <a:spLocks noGrp="1"/>
          </p:cNvSpPr>
          <p:nvPr>
            <p:ph type="ftr" sz="quarter" idx="11"/>
          </p:nvPr>
        </p:nvSpPr>
        <p:spPr/>
        <p:txBody>
          <a:bodyPr/>
          <a:lstStyle/>
          <a:p>
            <a:r>
              <a:rPr lang="de-DE" smtClean="0"/>
              <a:t>WFHSS 2015  Lille/France</a:t>
            </a:r>
            <a:endParaRPr lang="de-DE"/>
          </a:p>
        </p:txBody>
      </p:sp>
      <p:pic>
        <p:nvPicPr>
          <p:cNvPr id="128002" name="Picture 2" descr="DSCF0537"/>
          <p:cNvPicPr preferRelativeResize="0">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2420938"/>
            <a:ext cx="4464050" cy="3584575"/>
          </a:xfrm>
          <a:prstGeom prst="rect">
            <a:avLst/>
          </a:prstGeom>
          <a:noFill/>
          <a:extLst>
            <a:ext uri="{909E8E84-426E-40DD-AFC4-6F175D3DCCD1}">
              <a14:hiddenFill xmlns:a14="http://schemas.microsoft.com/office/drawing/2010/main">
                <a:solidFill>
                  <a:srgbClr val="FFFFFF"/>
                </a:solidFill>
              </a14:hiddenFill>
            </a:ext>
          </a:extLst>
        </p:spPr>
      </p:pic>
      <p:sp>
        <p:nvSpPr>
          <p:cNvPr id="128003" name="Text Box 3"/>
          <p:cNvSpPr txBox="1">
            <a:spLocks noChangeArrowheads="1"/>
          </p:cNvSpPr>
          <p:nvPr/>
        </p:nvSpPr>
        <p:spPr bwMode="auto">
          <a:xfrm>
            <a:off x="5651500" y="1125538"/>
            <a:ext cx="2546350"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de-DE" b="1"/>
              <a:t>SMP GmbH</a:t>
            </a:r>
          </a:p>
          <a:p>
            <a:pPr eaLnBrk="0" hangingPunct="0"/>
            <a:r>
              <a:rPr lang="de-DE" b="1"/>
              <a:t>Hechingerstrasse 262</a:t>
            </a:r>
          </a:p>
          <a:p>
            <a:pPr eaLnBrk="0" hangingPunct="0"/>
            <a:r>
              <a:rPr lang="de-DE" b="1"/>
              <a:t>72072 Tübingen</a:t>
            </a:r>
          </a:p>
        </p:txBody>
      </p:sp>
      <p:sp>
        <p:nvSpPr>
          <p:cNvPr id="128004" name="Rectangle 4"/>
          <p:cNvSpPr>
            <a:spLocks noChangeArrowheads="1"/>
          </p:cNvSpPr>
          <p:nvPr/>
        </p:nvSpPr>
        <p:spPr bwMode="auto">
          <a:xfrm>
            <a:off x="398463" y="115888"/>
            <a:ext cx="4930837" cy="646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lang="de-DE" sz="3600" b="1" dirty="0" err="1" smtClean="0">
                <a:solidFill>
                  <a:srgbClr val="D10121"/>
                </a:solidFill>
                <a:effectLst>
                  <a:outerShdw blurRad="38100" dist="38100" dir="2700000" algn="tl">
                    <a:srgbClr val="C0C0C0"/>
                  </a:outerShdw>
                </a:effectLst>
              </a:rPr>
              <a:t>Thank</a:t>
            </a:r>
            <a:r>
              <a:rPr lang="de-DE" sz="3600" b="1" dirty="0" smtClean="0">
                <a:solidFill>
                  <a:srgbClr val="D10121"/>
                </a:solidFill>
                <a:effectLst>
                  <a:outerShdw blurRad="38100" dist="38100" dir="2700000" algn="tl">
                    <a:srgbClr val="C0C0C0"/>
                  </a:outerShdw>
                </a:effectLst>
              </a:rPr>
              <a:t> </a:t>
            </a:r>
            <a:r>
              <a:rPr lang="de-DE" sz="3600" b="1" dirty="0" err="1" smtClean="0">
                <a:solidFill>
                  <a:srgbClr val="D10121"/>
                </a:solidFill>
                <a:effectLst>
                  <a:outerShdw blurRad="38100" dist="38100" dir="2700000" algn="tl">
                    <a:srgbClr val="C0C0C0"/>
                  </a:outerShdw>
                </a:effectLst>
              </a:rPr>
              <a:t>you</a:t>
            </a:r>
            <a:r>
              <a:rPr lang="de-DE" sz="3600" b="1" dirty="0" smtClean="0">
                <a:solidFill>
                  <a:srgbClr val="D10121"/>
                </a:solidFill>
                <a:effectLst>
                  <a:outerShdw blurRad="38100" dist="38100" dir="2700000" algn="tl">
                    <a:srgbClr val="C0C0C0"/>
                  </a:outerShdw>
                </a:effectLst>
              </a:rPr>
              <a:t> </a:t>
            </a:r>
            <a:r>
              <a:rPr lang="de-DE" sz="3600" b="1" dirty="0" err="1" smtClean="0">
                <a:solidFill>
                  <a:srgbClr val="D10121"/>
                </a:solidFill>
                <a:effectLst>
                  <a:outerShdw blurRad="38100" dist="38100" dir="2700000" algn="tl">
                    <a:srgbClr val="C0C0C0"/>
                  </a:outerShdw>
                </a:effectLst>
              </a:rPr>
              <a:t>very</a:t>
            </a:r>
            <a:r>
              <a:rPr lang="de-DE" sz="3600" b="1" dirty="0" smtClean="0">
                <a:solidFill>
                  <a:srgbClr val="D10121"/>
                </a:solidFill>
                <a:effectLst>
                  <a:outerShdw blurRad="38100" dist="38100" dir="2700000" algn="tl">
                    <a:srgbClr val="C0C0C0"/>
                  </a:outerShdw>
                </a:effectLst>
              </a:rPr>
              <a:t> </a:t>
            </a:r>
            <a:r>
              <a:rPr lang="de-DE" sz="3600" b="1" dirty="0" err="1" smtClean="0">
                <a:solidFill>
                  <a:srgbClr val="D10121"/>
                </a:solidFill>
                <a:effectLst>
                  <a:outerShdw blurRad="38100" dist="38100" dir="2700000" algn="tl">
                    <a:srgbClr val="C0C0C0"/>
                  </a:outerShdw>
                </a:effectLst>
              </a:rPr>
              <a:t>much</a:t>
            </a:r>
            <a:endParaRPr lang="de-DE" sz="3600" b="1" dirty="0">
              <a:solidFill>
                <a:srgbClr val="D10121"/>
              </a:solidFill>
              <a:effectLst>
                <a:outerShdw blurRad="38100" dist="38100" dir="2700000" algn="tl">
                  <a:srgbClr val="C0C0C0"/>
                </a:outerShdw>
              </a:effectLst>
            </a:endParaRPr>
          </a:p>
        </p:txBody>
      </p:sp>
      <p:pic>
        <p:nvPicPr>
          <p:cNvPr id="9" name="Picture 2" descr="C:\Users\kroth\AppData\Local\Microsoft\Windows\Temporary Internet Files\Content.Outlook\EW7IU6DU\_1260112_ue3c.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9552" y="905604"/>
            <a:ext cx="3673103" cy="509991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b="1" dirty="0"/>
              <a:t>ISO 14937:2009</a:t>
            </a:r>
            <a:endParaRPr lang="en-US" b="1" dirty="0">
              <a:hlinkClick r:id="rId2"/>
            </a:endParaRPr>
          </a:p>
        </p:txBody>
      </p:sp>
      <p:sp>
        <p:nvSpPr>
          <p:cNvPr id="3" name="Inhaltsplatzhalter 2"/>
          <p:cNvSpPr>
            <a:spLocks noGrp="1"/>
          </p:cNvSpPr>
          <p:nvPr>
            <p:ph idx="1"/>
          </p:nvPr>
        </p:nvSpPr>
        <p:spPr/>
        <p:txBody>
          <a:bodyPr/>
          <a:lstStyle/>
          <a:p>
            <a:pPr marL="0" indent="0">
              <a:buNone/>
            </a:pPr>
            <a:r>
              <a:rPr lang="en-US" b="1" dirty="0" smtClean="0"/>
              <a:t>Sterilization </a:t>
            </a:r>
            <a:r>
              <a:rPr lang="en-US" b="1" dirty="0"/>
              <a:t>of health care products -- General requirements for characterization of a sterilizing agent and the development, validation and routine control of a sterilization process for medical devices</a:t>
            </a:r>
          </a:p>
        </p:txBody>
      </p:sp>
      <p:sp>
        <p:nvSpPr>
          <p:cNvPr id="4" name="Fußzeilenplatzhalter 3"/>
          <p:cNvSpPr>
            <a:spLocks noGrp="1"/>
          </p:cNvSpPr>
          <p:nvPr>
            <p:ph type="ftr" sz="quarter" idx="11"/>
          </p:nvPr>
        </p:nvSpPr>
        <p:spPr/>
        <p:txBody>
          <a:bodyPr/>
          <a:lstStyle/>
          <a:p>
            <a:r>
              <a:rPr lang="de-DE" smtClean="0"/>
              <a:t>WFHSS 2015  Lille/France</a:t>
            </a:r>
            <a:endParaRPr lang="de-DE"/>
          </a:p>
        </p:txBody>
      </p:sp>
    </p:spTree>
    <p:extLst>
      <p:ext uri="{BB962C8B-B14F-4D97-AF65-F5344CB8AC3E}">
        <p14:creationId xmlns:p14="http://schemas.microsoft.com/office/powerpoint/2010/main" val="22599006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b="1" dirty="0"/>
              <a:t>ISO 14937:2009</a:t>
            </a:r>
            <a:endParaRPr lang="de-DE" dirty="0"/>
          </a:p>
        </p:txBody>
      </p:sp>
      <p:sp>
        <p:nvSpPr>
          <p:cNvPr id="3" name="Inhaltsplatzhalter 2"/>
          <p:cNvSpPr>
            <a:spLocks noGrp="1"/>
          </p:cNvSpPr>
          <p:nvPr>
            <p:ph idx="1"/>
          </p:nvPr>
        </p:nvSpPr>
        <p:spPr/>
        <p:txBody>
          <a:bodyPr/>
          <a:lstStyle/>
          <a:p>
            <a:pPr marL="0" indent="0">
              <a:buNone/>
            </a:pPr>
            <a:r>
              <a:rPr lang="de-DE" dirty="0" err="1" smtClean="0"/>
              <a:t>Requirements</a:t>
            </a:r>
            <a:r>
              <a:rPr lang="de-DE" dirty="0" smtClean="0"/>
              <a:t>:</a:t>
            </a:r>
          </a:p>
          <a:p>
            <a:pPr marL="0" indent="0">
              <a:buNone/>
            </a:pPr>
            <a:endParaRPr lang="de-DE" dirty="0" smtClean="0"/>
          </a:p>
          <a:p>
            <a:pPr marL="514350" indent="-514350">
              <a:buFont typeface="+mj-lt"/>
              <a:buAutoNum type="arabicPeriod"/>
            </a:pPr>
            <a:r>
              <a:rPr lang="de-DE" dirty="0" err="1" smtClean="0"/>
              <a:t>Selection</a:t>
            </a:r>
            <a:r>
              <a:rPr lang="de-DE" dirty="0" smtClean="0"/>
              <a:t> </a:t>
            </a:r>
            <a:r>
              <a:rPr lang="de-DE" dirty="0" err="1" smtClean="0"/>
              <a:t>of</a:t>
            </a:r>
            <a:r>
              <a:rPr lang="de-DE" dirty="0" smtClean="0"/>
              <a:t> </a:t>
            </a:r>
            <a:r>
              <a:rPr lang="de-DE" dirty="0" err="1" smtClean="0"/>
              <a:t>the</a:t>
            </a:r>
            <a:r>
              <a:rPr lang="de-DE" dirty="0" smtClean="0"/>
              <a:t> </a:t>
            </a:r>
            <a:r>
              <a:rPr lang="de-DE" dirty="0" err="1" smtClean="0"/>
              <a:t>test</a:t>
            </a:r>
            <a:r>
              <a:rPr lang="de-DE" dirty="0" smtClean="0"/>
              <a:t> </a:t>
            </a:r>
            <a:r>
              <a:rPr lang="de-DE" dirty="0" err="1" smtClean="0"/>
              <a:t>organism</a:t>
            </a:r>
            <a:endParaRPr lang="de-DE" dirty="0" smtClean="0"/>
          </a:p>
          <a:p>
            <a:pPr marL="514350" indent="-514350">
              <a:buFont typeface="+mj-lt"/>
              <a:buAutoNum type="arabicPeriod"/>
            </a:pPr>
            <a:r>
              <a:rPr lang="de-DE" dirty="0" smtClean="0"/>
              <a:t>Definition </a:t>
            </a:r>
            <a:r>
              <a:rPr lang="de-DE" dirty="0" err="1" smtClean="0"/>
              <a:t>of</a:t>
            </a:r>
            <a:r>
              <a:rPr lang="de-DE" dirty="0" smtClean="0"/>
              <a:t> </a:t>
            </a:r>
            <a:r>
              <a:rPr lang="de-DE" dirty="0" err="1" smtClean="0"/>
              <a:t>the</a:t>
            </a:r>
            <a:r>
              <a:rPr lang="de-DE" dirty="0" smtClean="0"/>
              <a:t> D-Value </a:t>
            </a:r>
            <a:r>
              <a:rPr lang="de-DE" dirty="0" err="1" smtClean="0"/>
              <a:t>of</a:t>
            </a:r>
            <a:r>
              <a:rPr lang="de-DE" dirty="0" smtClean="0"/>
              <a:t> </a:t>
            </a:r>
            <a:r>
              <a:rPr lang="de-DE" dirty="0" err="1" smtClean="0"/>
              <a:t>the</a:t>
            </a:r>
            <a:r>
              <a:rPr lang="de-DE" dirty="0" smtClean="0"/>
              <a:t> </a:t>
            </a:r>
            <a:r>
              <a:rPr lang="de-DE" dirty="0" err="1" smtClean="0"/>
              <a:t>organism</a:t>
            </a:r>
            <a:endParaRPr lang="de-DE" dirty="0" smtClean="0"/>
          </a:p>
          <a:p>
            <a:pPr marL="514350" indent="-514350">
              <a:buFont typeface="+mj-lt"/>
              <a:buAutoNum type="arabicPeriod"/>
            </a:pPr>
            <a:r>
              <a:rPr lang="de-DE" dirty="0" smtClean="0"/>
              <a:t>Biological </a:t>
            </a:r>
            <a:r>
              <a:rPr lang="de-DE" dirty="0" err="1" smtClean="0"/>
              <a:t>Indicators</a:t>
            </a:r>
            <a:r>
              <a:rPr lang="de-DE" dirty="0" smtClean="0"/>
              <a:t> </a:t>
            </a:r>
            <a:r>
              <a:rPr lang="de-DE" dirty="0" err="1" smtClean="0"/>
              <a:t>following</a:t>
            </a:r>
            <a:r>
              <a:rPr lang="de-DE" dirty="0" smtClean="0"/>
              <a:t> ISO 11138</a:t>
            </a:r>
          </a:p>
          <a:p>
            <a:pPr marL="514350" indent="-514350">
              <a:buFont typeface="+mj-lt"/>
              <a:buAutoNum type="arabicPeriod"/>
            </a:pPr>
            <a:r>
              <a:rPr lang="de-DE" dirty="0" smtClean="0"/>
              <a:t>Chemical </a:t>
            </a:r>
            <a:r>
              <a:rPr lang="de-DE" dirty="0" err="1" smtClean="0"/>
              <a:t>Indicators</a:t>
            </a:r>
            <a:r>
              <a:rPr lang="de-DE" dirty="0" smtClean="0"/>
              <a:t> </a:t>
            </a:r>
            <a:r>
              <a:rPr lang="de-DE" dirty="0" err="1" smtClean="0"/>
              <a:t>following</a:t>
            </a:r>
            <a:r>
              <a:rPr lang="de-DE" dirty="0" smtClean="0"/>
              <a:t> ISO 11140</a:t>
            </a:r>
          </a:p>
          <a:p>
            <a:pPr marL="514350" indent="-514350">
              <a:buFont typeface="+mj-lt"/>
              <a:buAutoNum type="arabicPeriod"/>
            </a:pPr>
            <a:r>
              <a:rPr lang="de-DE" dirty="0" smtClean="0"/>
              <a:t>Pass-Fail </a:t>
            </a:r>
            <a:r>
              <a:rPr lang="de-DE" dirty="0" err="1" smtClean="0"/>
              <a:t>criterias</a:t>
            </a:r>
            <a:endParaRPr lang="de-DE" dirty="0"/>
          </a:p>
        </p:txBody>
      </p:sp>
      <p:sp>
        <p:nvSpPr>
          <p:cNvPr id="4" name="Fußzeilenplatzhalter 3"/>
          <p:cNvSpPr>
            <a:spLocks noGrp="1"/>
          </p:cNvSpPr>
          <p:nvPr>
            <p:ph type="ftr" sz="quarter" idx="11"/>
          </p:nvPr>
        </p:nvSpPr>
        <p:spPr/>
        <p:txBody>
          <a:bodyPr/>
          <a:lstStyle/>
          <a:p>
            <a:r>
              <a:rPr lang="de-DE" smtClean="0"/>
              <a:t>WFHSS 2015  Lille/France</a:t>
            </a:r>
            <a:endParaRPr lang="de-DE"/>
          </a:p>
        </p:txBody>
      </p:sp>
    </p:spTree>
    <p:extLst>
      <p:ext uri="{BB962C8B-B14F-4D97-AF65-F5344CB8AC3E}">
        <p14:creationId xmlns:p14="http://schemas.microsoft.com/office/powerpoint/2010/main" val="37118790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a:t>Selection</a:t>
            </a:r>
            <a:r>
              <a:rPr lang="de-DE" dirty="0"/>
              <a:t> </a:t>
            </a:r>
            <a:r>
              <a:rPr lang="de-DE" dirty="0" err="1"/>
              <a:t>of</a:t>
            </a:r>
            <a:r>
              <a:rPr lang="de-DE" dirty="0"/>
              <a:t> </a:t>
            </a:r>
            <a:r>
              <a:rPr lang="de-DE" dirty="0" err="1"/>
              <a:t>the</a:t>
            </a:r>
            <a:r>
              <a:rPr lang="de-DE" dirty="0"/>
              <a:t> </a:t>
            </a:r>
            <a:r>
              <a:rPr lang="de-DE" dirty="0" err="1"/>
              <a:t>test</a:t>
            </a:r>
            <a:r>
              <a:rPr lang="de-DE" dirty="0"/>
              <a:t> </a:t>
            </a:r>
            <a:r>
              <a:rPr lang="de-DE" dirty="0" err="1"/>
              <a:t>organism</a:t>
            </a:r>
            <a:r>
              <a:rPr lang="de-DE" dirty="0"/>
              <a:t/>
            </a:r>
            <a:br>
              <a:rPr lang="de-DE" dirty="0"/>
            </a:br>
            <a:endParaRPr lang="de-DE" dirty="0"/>
          </a:p>
        </p:txBody>
      </p:sp>
      <p:sp>
        <p:nvSpPr>
          <p:cNvPr id="3" name="Inhaltsplatzhalter 2"/>
          <p:cNvSpPr>
            <a:spLocks noGrp="1"/>
          </p:cNvSpPr>
          <p:nvPr>
            <p:ph idx="1"/>
          </p:nvPr>
        </p:nvSpPr>
        <p:spPr/>
        <p:txBody>
          <a:bodyPr/>
          <a:lstStyle/>
          <a:p>
            <a:r>
              <a:rPr lang="de-DE" dirty="0" err="1" smtClean="0"/>
              <a:t>Geobacillus</a:t>
            </a:r>
            <a:r>
              <a:rPr lang="de-DE" dirty="0" smtClean="0"/>
              <a:t> </a:t>
            </a:r>
            <a:r>
              <a:rPr lang="de-DE" dirty="0" err="1" smtClean="0"/>
              <a:t>stearothermophillus</a:t>
            </a:r>
            <a:r>
              <a:rPr lang="de-DE" dirty="0" smtClean="0"/>
              <a:t> </a:t>
            </a:r>
            <a:r>
              <a:rPr lang="de-DE" dirty="0" err="1" smtClean="0"/>
              <a:t>is</a:t>
            </a:r>
            <a:r>
              <a:rPr lang="de-DE" dirty="0" smtClean="0"/>
              <a:t> </a:t>
            </a:r>
            <a:r>
              <a:rPr lang="en-GB" dirty="0" smtClean="0"/>
              <a:t>well accepted to test </a:t>
            </a:r>
            <a:r>
              <a:rPr lang="en-GB" dirty="0" err="1" smtClean="0"/>
              <a:t>hydrogene</a:t>
            </a:r>
            <a:r>
              <a:rPr lang="en-GB" dirty="0" smtClean="0"/>
              <a:t> peroxide sterilization processes.</a:t>
            </a:r>
          </a:p>
          <a:p>
            <a:r>
              <a:rPr lang="en-GB" dirty="0" smtClean="0"/>
              <a:t>A minimum of 10</a:t>
            </a:r>
            <a:r>
              <a:rPr lang="en-GB" baseline="30000" dirty="0" smtClean="0"/>
              <a:t>6</a:t>
            </a:r>
            <a:r>
              <a:rPr lang="en-GB" dirty="0" smtClean="0"/>
              <a:t> </a:t>
            </a:r>
            <a:r>
              <a:rPr lang="en-GB" dirty="0" err="1" smtClean="0"/>
              <a:t>cfu</a:t>
            </a:r>
            <a:r>
              <a:rPr lang="en-GB" dirty="0" smtClean="0"/>
              <a:t> per indicator should be used, when the sterilizer is running in half cycle mode.</a:t>
            </a:r>
          </a:p>
          <a:p>
            <a:r>
              <a:rPr lang="en-GB" dirty="0" smtClean="0"/>
              <a:t>All microorganisms have to be killed in half cycle mode</a:t>
            </a:r>
            <a:endParaRPr lang="de-DE" dirty="0"/>
          </a:p>
        </p:txBody>
      </p:sp>
      <p:sp>
        <p:nvSpPr>
          <p:cNvPr id="4" name="Fußzeilenplatzhalter 3"/>
          <p:cNvSpPr>
            <a:spLocks noGrp="1"/>
          </p:cNvSpPr>
          <p:nvPr>
            <p:ph type="ftr" sz="quarter" idx="11"/>
          </p:nvPr>
        </p:nvSpPr>
        <p:spPr/>
        <p:txBody>
          <a:bodyPr/>
          <a:lstStyle/>
          <a:p>
            <a:r>
              <a:rPr lang="de-DE" smtClean="0"/>
              <a:t>WFHSS 2015  Lille/France</a:t>
            </a:r>
            <a:endParaRPr lang="de-DE"/>
          </a:p>
        </p:txBody>
      </p:sp>
    </p:spTree>
    <p:extLst>
      <p:ext uri="{BB962C8B-B14F-4D97-AF65-F5344CB8AC3E}">
        <p14:creationId xmlns:p14="http://schemas.microsoft.com/office/powerpoint/2010/main" val="2052768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marL="514350" indent="-514350"/>
            <a:r>
              <a:rPr lang="de-DE" dirty="0"/>
              <a:t>Definition </a:t>
            </a:r>
            <a:r>
              <a:rPr lang="de-DE" dirty="0" err="1"/>
              <a:t>of</a:t>
            </a:r>
            <a:r>
              <a:rPr lang="de-DE" dirty="0"/>
              <a:t> </a:t>
            </a:r>
            <a:r>
              <a:rPr lang="de-DE" dirty="0" err="1"/>
              <a:t>the</a:t>
            </a:r>
            <a:r>
              <a:rPr lang="de-DE" dirty="0"/>
              <a:t> D-Value </a:t>
            </a:r>
            <a:r>
              <a:rPr lang="de-DE" dirty="0" err="1"/>
              <a:t>of</a:t>
            </a:r>
            <a:r>
              <a:rPr lang="de-DE" dirty="0"/>
              <a:t> </a:t>
            </a:r>
            <a:r>
              <a:rPr lang="de-DE" dirty="0" err="1"/>
              <a:t>the</a:t>
            </a:r>
            <a:r>
              <a:rPr lang="de-DE" dirty="0"/>
              <a:t> </a:t>
            </a:r>
            <a:r>
              <a:rPr lang="de-DE" dirty="0" err="1" smtClean="0"/>
              <a:t>test</a:t>
            </a:r>
            <a:r>
              <a:rPr lang="de-DE" dirty="0" smtClean="0"/>
              <a:t> </a:t>
            </a:r>
            <a:r>
              <a:rPr lang="de-DE" dirty="0" err="1" smtClean="0"/>
              <a:t>organism</a:t>
            </a:r>
            <a:endParaRPr lang="de-DE" dirty="0"/>
          </a:p>
        </p:txBody>
      </p:sp>
      <p:sp>
        <p:nvSpPr>
          <p:cNvPr id="3" name="Inhaltsplatzhalter 2"/>
          <p:cNvSpPr>
            <a:spLocks noGrp="1"/>
          </p:cNvSpPr>
          <p:nvPr>
            <p:ph idx="1"/>
          </p:nvPr>
        </p:nvSpPr>
        <p:spPr/>
        <p:txBody>
          <a:bodyPr/>
          <a:lstStyle/>
          <a:p>
            <a:r>
              <a:rPr lang="en-US" sz="1800" dirty="0">
                <a:latin typeface="Arial" panose="020B0604020202020204" pitchFamily="34" charset="0"/>
              </a:rPr>
              <a:t>In </a:t>
            </a:r>
            <a:r>
              <a:rPr lang="en-US" sz="1800" dirty="0">
                <a:latin typeface="Arial" panose="020B0604020202020204" pitchFamily="34" charset="0"/>
                <a:hlinkClick r:id="rId2" tooltip="Microbiology"/>
              </a:rPr>
              <a:t>microbiology</a:t>
            </a:r>
            <a:r>
              <a:rPr lang="en-US" sz="1800" dirty="0">
                <a:latin typeface="Arial" panose="020B0604020202020204" pitchFamily="34" charset="0"/>
              </a:rPr>
              <a:t>, </a:t>
            </a:r>
            <a:r>
              <a:rPr lang="en-US" sz="1800" b="1" dirty="0">
                <a:latin typeface="Arial" panose="020B0604020202020204" pitchFamily="34" charset="0"/>
              </a:rPr>
              <a:t>D-value</a:t>
            </a:r>
            <a:r>
              <a:rPr lang="en-US" sz="1800" dirty="0">
                <a:latin typeface="Arial" panose="020B0604020202020204" pitchFamily="34" charset="0"/>
              </a:rPr>
              <a:t> refers to </a:t>
            </a:r>
            <a:r>
              <a:rPr lang="en-US" sz="1800" b="1" dirty="0">
                <a:latin typeface="Arial" panose="020B0604020202020204" pitchFamily="34" charset="0"/>
              </a:rPr>
              <a:t>decimal reduction time</a:t>
            </a:r>
            <a:r>
              <a:rPr lang="en-US" sz="1800" dirty="0">
                <a:latin typeface="Arial" panose="020B0604020202020204" pitchFamily="34" charset="0"/>
              </a:rPr>
              <a:t> and is the time required at a given temperature to kill 90% of the exposed </a:t>
            </a:r>
            <a:r>
              <a:rPr lang="en-US" sz="1800" dirty="0">
                <a:latin typeface="Arial" panose="020B0604020202020204" pitchFamily="34" charset="0"/>
                <a:hlinkClick r:id="rId3" tooltip="Microorganisms"/>
              </a:rPr>
              <a:t>microorganisms</a:t>
            </a:r>
            <a:r>
              <a:rPr lang="en-US" sz="1800" dirty="0">
                <a:latin typeface="Arial" panose="020B0604020202020204" pitchFamily="34" charset="0"/>
              </a:rPr>
              <a:t>. The term is used in assessing microbial thermal resistance and </a:t>
            </a:r>
            <a:r>
              <a:rPr lang="en-US" sz="1800" dirty="0">
                <a:latin typeface="Arial" panose="020B0604020202020204" pitchFamily="34" charset="0"/>
                <a:hlinkClick r:id="rId4" tooltip="Thermal death time"/>
              </a:rPr>
              <a:t>thermal death time</a:t>
            </a:r>
            <a:r>
              <a:rPr lang="en-US" sz="1800" dirty="0">
                <a:latin typeface="Arial" panose="020B0604020202020204" pitchFamily="34" charset="0"/>
              </a:rPr>
              <a:t> analysis.</a:t>
            </a:r>
          </a:p>
          <a:p>
            <a:r>
              <a:rPr lang="en-US" sz="1800" dirty="0">
                <a:latin typeface="Arial" panose="020B0604020202020204" pitchFamily="34" charset="0"/>
              </a:rPr>
              <a:t>Thus after a colony is reduced by 1 D, only 10% of the original organisms remain, i.e., the population number has been reduced by one decimal place in the counting scheme. Generally, each lot of a </a:t>
            </a:r>
            <a:r>
              <a:rPr lang="en-US" sz="1800" dirty="0">
                <a:latin typeface="Arial" panose="020B0604020202020204" pitchFamily="34" charset="0"/>
                <a:hlinkClick r:id="rId5" tooltip="Sterilization (microbiology)"/>
              </a:rPr>
              <a:t>sterilization</a:t>
            </a:r>
            <a:r>
              <a:rPr lang="en-US" sz="1800" dirty="0">
                <a:latin typeface="Arial" panose="020B0604020202020204" pitchFamily="34" charset="0"/>
              </a:rPr>
              <a:t>-resistant organism is given a unique D-value. When referring to D-values it is proper to give the temperature as a subscript of the "D". For example, given a hypothetical organism which is reduced by 90% after exposure to temperatures of 300° </a:t>
            </a:r>
            <a:r>
              <a:rPr lang="en-US" sz="1800" dirty="0">
                <a:latin typeface="Arial" panose="020B0604020202020204" pitchFamily="34" charset="0"/>
                <a:hlinkClick r:id="rId6" tooltip="Fahrenheit"/>
              </a:rPr>
              <a:t>F</a:t>
            </a:r>
            <a:r>
              <a:rPr lang="en-US" sz="1800" dirty="0">
                <a:latin typeface="Arial" panose="020B0604020202020204" pitchFamily="34" charset="0"/>
              </a:rPr>
              <a:t> for 20 minutes, the D-value would be written as D</a:t>
            </a:r>
            <a:r>
              <a:rPr lang="en-US" sz="1800" baseline="-25000" dirty="0">
                <a:latin typeface="Arial" panose="020B0604020202020204" pitchFamily="34" charset="0"/>
              </a:rPr>
              <a:t>300F</a:t>
            </a:r>
            <a:r>
              <a:rPr lang="en-US" sz="1800" dirty="0">
                <a:latin typeface="Arial" panose="020B0604020202020204" pitchFamily="34" charset="0"/>
              </a:rPr>
              <a:t> = 20 minutes. D-value determination is often carried out to measure a </a:t>
            </a:r>
            <a:r>
              <a:rPr lang="en-US" sz="1800" dirty="0">
                <a:latin typeface="Arial" panose="020B0604020202020204" pitchFamily="34" charset="0"/>
                <a:hlinkClick r:id="rId7" tooltip="Disinfectant"/>
              </a:rPr>
              <a:t>disinfectant</a:t>
            </a:r>
            <a:r>
              <a:rPr lang="en-US" sz="1800" dirty="0">
                <a:latin typeface="Arial" panose="020B0604020202020204" pitchFamily="34" charset="0"/>
              </a:rPr>
              <a:t>'s efficiency to reduce the number of microbes present in a given environment.</a:t>
            </a:r>
            <a:r>
              <a:rPr lang="en-US" sz="1800" baseline="30000" dirty="0">
                <a:latin typeface="Arial" panose="020B0604020202020204" pitchFamily="34" charset="0"/>
                <a:hlinkClick r:id="rId8"/>
              </a:rPr>
              <a:t>[1</a:t>
            </a:r>
            <a:r>
              <a:rPr lang="en-US" sz="1800" baseline="30000" dirty="0" smtClean="0">
                <a:latin typeface="Arial" panose="020B0604020202020204" pitchFamily="34" charset="0"/>
                <a:hlinkClick r:id="rId8"/>
              </a:rPr>
              <a:t>]</a:t>
            </a:r>
            <a:endParaRPr lang="en-US" sz="1800" baseline="30000" dirty="0" smtClean="0">
              <a:latin typeface="Arial" panose="020B0604020202020204" pitchFamily="34" charset="0"/>
            </a:endParaRPr>
          </a:p>
          <a:p>
            <a:r>
              <a:rPr lang="en-US" sz="1800" dirty="0" smtClean="0"/>
              <a:t>(Wikipedia)</a:t>
            </a:r>
            <a:endParaRPr lang="en-US" sz="1800" dirty="0"/>
          </a:p>
          <a:p>
            <a:endParaRPr lang="de-DE" dirty="0"/>
          </a:p>
        </p:txBody>
      </p:sp>
      <p:sp>
        <p:nvSpPr>
          <p:cNvPr id="4" name="Fußzeilenplatzhalter 3"/>
          <p:cNvSpPr>
            <a:spLocks noGrp="1"/>
          </p:cNvSpPr>
          <p:nvPr>
            <p:ph type="ftr" sz="quarter" idx="11"/>
          </p:nvPr>
        </p:nvSpPr>
        <p:spPr/>
        <p:txBody>
          <a:bodyPr/>
          <a:lstStyle/>
          <a:p>
            <a:r>
              <a:rPr lang="de-DE" smtClean="0"/>
              <a:t>WFHSS 2015  Lille/France</a:t>
            </a:r>
            <a:endParaRPr lang="de-DE"/>
          </a:p>
        </p:txBody>
      </p:sp>
    </p:spTree>
    <p:extLst>
      <p:ext uri="{BB962C8B-B14F-4D97-AF65-F5344CB8AC3E}">
        <p14:creationId xmlns:p14="http://schemas.microsoft.com/office/powerpoint/2010/main" val="36761601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Definition </a:t>
            </a:r>
            <a:r>
              <a:rPr lang="de-DE" dirty="0" err="1"/>
              <a:t>of</a:t>
            </a:r>
            <a:r>
              <a:rPr lang="de-DE" dirty="0"/>
              <a:t> </a:t>
            </a:r>
            <a:r>
              <a:rPr lang="de-DE" dirty="0" err="1"/>
              <a:t>the</a:t>
            </a:r>
            <a:r>
              <a:rPr lang="de-DE" dirty="0"/>
              <a:t> D-Value</a:t>
            </a:r>
          </a:p>
        </p:txBody>
      </p:sp>
      <p:sp>
        <p:nvSpPr>
          <p:cNvPr id="3" name="Inhaltsplatzhalter 2"/>
          <p:cNvSpPr>
            <a:spLocks noGrp="1"/>
          </p:cNvSpPr>
          <p:nvPr>
            <p:ph idx="1"/>
          </p:nvPr>
        </p:nvSpPr>
        <p:spPr>
          <a:ln>
            <a:solidFill>
              <a:schemeClr val="tx1"/>
            </a:solidFill>
          </a:ln>
        </p:spPr>
        <p:txBody>
          <a:bodyPr/>
          <a:lstStyle/>
          <a:p>
            <a:pPr marL="0" indent="0">
              <a:buNone/>
            </a:pPr>
            <a:r>
              <a:rPr lang="de-DE" sz="1800" dirty="0" smtClean="0"/>
              <a:t>Cycle in a </a:t>
            </a:r>
            <a:r>
              <a:rPr lang="de-DE" sz="1800" dirty="0" err="1" smtClean="0"/>
              <a:t>resistometer</a:t>
            </a:r>
            <a:r>
              <a:rPr lang="de-DE" sz="1800" dirty="0" smtClean="0"/>
              <a:t> </a:t>
            </a:r>
            <a:r>
              <a:rPr lang="de-DE" sz="1800" dirty="0" err="1" smtClean="0"/>
              <a:t>for</a:t>
            </a:r>
            <a:r>
              <a:rPr lang="de-DE" sz="1800" dirty="0" smtClean="0"/>
              <a:t> </a:t>
            </a:r>
            <a:r>
              <a:rPr lang="de-DE" sz="1800" dirty="0" err="1" smtClean="0"/>
              <a:t>steam</a:t>
            </a:r>
            <a:endParaRPr lang="de-DE" sz="1800" dirty="0" smtClean="0"/>
          </a:p>
          <a:p>
            <a:pPr marL="0" indent="0">
              <a:buNone/>
            </a:pPr>
            <a:r>
              <a:rPr lang="de-DE" sz="1800" dirty="0" smtClean="0"/>
              <a:t>ISO 18472</a:t>
            </a:r>
            <a:endParaRPr lang="de-DE" sz="1800" dirty="0"/>
          </a:p>
        </p:txBody>
      </p:sp>
      <p:sp>
        <p:nvSpPr>
          <p:cNvPr id="4" name="Fußzeilenplatzhalter 3"/>
          <p:cNvSpPr>
            <a:spLocks noGrp="1"/>
          </p:cNvSpPr>
          <p:nvPr>
            <p:ph type="ftr" sz="quarter" idx="11"/>
          </p:nvPr>
        </p:nvSpPr>
        <p:spPr/>
        <p:txBody>
          <a:bodyPr/>
          <a:lstStyle/>
          <a:p>
            <a:r>
              <a:rPr lang="de-DE" smtClean="0"/>
              <a:t>WFHSS 2015  Lille/France</a:t>
            </a:r>
            <a:endParaRPr lang="de-DE"/>
          </a:p>
        </p:txBody>
      </p:sp>
      <p:grpSp>
        <p:nvGrpSpPr>
          <p:cNvPr id="20" name="Gruppieren 19"/>
          <p:cNvGrpSpPr/>
          <p:nvPr/>
        </p:nvGrpSpPr>
        <p:grpSpPr>
          <a:xfrm>
            <a:off x="395536" y="2276872"/>
            <a:ext cx="3816424" cy="2664296"/>
            <a:chOff x="1475656" y="2204864"/>
            <a:chExt cx="3816424" cy="2664296"/>
          </a:xfrm>
        </p:grpSpPr>
        <p:cxnSp>
          <p:nvCxnSpPr>
            <p:cNvPr id="6" name="Gerade Verbindung 5"/>
            <p:cNvCxnSpPr/>
            <p:nvPr/>
          </p:nvCxnSpPr>
          <p:spPr>
            <a:xfrm>
              <a:off x="1475656" y="3933056"/>
              <a:ext cx="79208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Gerade Verbindung 7"/>
            <p:cNvCxnSpPr/>
            <p:nvPr/>
          </p:nvCxnSpPr>
          <p:spPr>
            <a:xfrm>
              <a:off x="2267744" y="3933056"/>
              <a:ext cx="360040" cy="93610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Gerade Verbindung 9"/>
            <p:cNvCxnSpPr/>
            <p:nvPr/>
          </p:nvCxnSpPr>
          <p:spPr>
            <a:xfrm flipV="1">
              <a:off x="2627784" y="2204864"/>
              <a:ext cx="432048" cy="266429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Gerade Verbindung 11"/>
            <p:cNvCxnSpPr/>
            <p:nvPr/>
          </p:nvCxnSpPr>
          <p:spPr>
            <a:xfrm>
              <a:off x="3059832" y="2204864"/>
              <a:ext cx="100811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Gerade Verbindung 13"/>
            <p:cNvCxnSpPr/>
            <p:nvPr/>
          </p:nvCxnSpPr>
          <p:spPr>
            <a:xfrm>
              <a:off x="4067944" y="2204864"/>
              <a:ext cx="432048" cy="266429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Gerade Verbindung 16"/>
            <p:cNvCxnSpPr/>
            <p:nvPr/>
          </p:nvCxnSpPr>
          <p:spPr>
            <a:xfrm flipV="1">
              <a:off x="4499992" y="3933056"/>
              <a:ext cx="288032" cy="93610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Gerade Verbindung 18"/>
            <p:cNvCxnSpPr/>
            <p:nvPr/>
          </p:nvCxnSpPr>
          <p:spPr>
            <a:xfrm>
              <a:off x="4788024" y="3933056"/>
              <a:ext cx="50405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7944" y="2852936"/>
            <a:ext cx="4585578" cy="27718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Textfeld 20"/>
          <p:cNvSpPr txBox="1"/>
          <p:nvPr/>
        </p:nvSpPr>
        <p:spPr>
          <a:xfrm>
            <a:off x="4854753" y="1628800"/>
            <a:ext cx="2813591" cy="369332"/>
          </a:xfrm>
          <a:prstGeom prst="rect">
            <a:avLst/>
          </a:prstGeom>
          <a:noFill/>
        </p:spPr>
        <p:txBody>
          <a:bodyPr wrap="none" rtlCol="0">
            <a:spAutoFit/>
          </a:bodyPr>
          <a:lstStyle/>
          <a:p>
            <a:r>
              <a:rPr lang="de-DE" dirty="0" smtClean="0"/>
              <a:t>Cycle in a </a:t>
            </a:r>
            <a:r>
              <a:rPr lang="de-DE" dirty="0" err="1" smtClean="0"/>
              <a:t>steam</a:t>
            </a:r>
            <a:r>
              <a:rPr lang="de-DE" dirty="0" smtClean="0"/>
              <a:t> </a:t>
            </a:r>
            <a:r>
              <a:rPr lang="de-DE" dirty="0" err="1" smtClean="0"/>
              <a:t>sterilizer</a:t>
            </a:r>
            <a:endParaRPr lang="de-DE" dirty="0"/>
          </a:p>
        </p:txBody>
      </p:sp>
    </p:spTree>
    <p:extLst>
      <p:ext uri="{BB962C8B-B14F-4D97-AF65-F5344CB8AC3E}">
        <p14:creationId xmlns:p14="http://schemas.microsoft.com/office/powerpoint/2010/main" val="19966332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Definition </a:t>
            </a:r>
            <a:r>
              <a:rPr lang="de-DE" dirty="0" err="1"/>
              <a:t>of</a:t>
            </a:r>
            <a:r>
              <a:rPr lang="de-DE" dirty="0"/>
              <a:t> </a:t>
            </a:r>
            <a:r>
              <a:rPr lang="de-DE" dirty="0" err="1"/>
              <a:t>the</a:t>
            </a:r>
            <a:r>
              <a:rPr lang="de-DE" dirty="0"/>
              <a:t> D-Value</a:t>
            </a:r>
          </a:p>
        </p:txBody>
      </p:sp>
      <p:sp>
        <p:nvSpPr>
          <p:cNvPr id="3" name="Inhaltsplatzhalter 2"/>
          <p:cNvSpPr>
            <a:spLocks noGrp="1"/>
          </p:cNvSpPr>
          <p:nvPr>
            <p:ph idx="1"/>
          </p:nvPr>
        </p:nvSpPr>
        <p:spPr>
          <a:ln>
            <a:solidFill>
              <a:schemeClr val="tx1"/>
            </a:solidFill>
          </a:ln>
        </p:spPr>
        <p:txBody>
          <a:bodyPr/>
          <a:lstStyle/>
          <a:p>
            <a:pPr marL="0" indent="0">
              <a:buNone/>
            </a:pPr>
            <a:r>
              <a:rPr lang="de-DE" sz="1800" dirty="0" smtClean="0"/>
              <a:t>The </a:t>
            </a:r>
            <a:r>
              <a:rPr lang="de-DE" sz="1800" dirty="0" err="1" smtClean="0"/>
              <a:t>cycles</a:t>
            </a:r>
            <a:r>
              <a:rPr lang="de-DE" sz="1800" dirty="0" smtClean="0"/>
              <a:t> in a </a:t>
            </a:r>
            <a:r>
              <a:rPr lang="de-DE" sz="1800" dirty="0" err="1" smtClean="0"/>
              <a:t>steam</a:t>
            </a:r>
            <a:r>
              <a:rPr lang="de-DE" sz="1800" dirty="0" smtClean="0"/>
              <a:t> </a:t>
            </a:r>
            <a:r>
              <a:rPr lang="de-DE" sz="1800" dirty="0" err="1" smtClean="0"/>
              <a:t>sterilizer</a:t>
            </a:r>
            <a:r>
              <a:rPr lang="de-DE" sz="1800" dirty="0" smtClean="0"/>
              <a:t> </a:t>
            </a:r>
            <a:r>
              <a:rPr lang="de-DE" sz="1800" dirty="0" err="1" smtClean="0"/>
              <a:t>are</a:t>
            </a:r>
            <a:r>
              <a:rPr lang="de-DE" sz="1800" dirty="0" smtClean="0"/>
              <a:t> </a:t>
            </a:r>
            <a:r>
              <a:rPr lang="de-DE" sz="1800" dirty="0" err="1" smtClean="0"/>
              <a:t>well</a:t>
            </a:r>
            <a:r>
              <a:rPr lang="de-DE" sz="1800" dirty="0" smtClean="0"/>
              <a:t> </a:t>
            </a:r>
            <a:r>
              <a:rPr lang="de-DE" sz="1800" dirty="0" err="1" smtClean="0"/>
              <a:t>established</a:t>
            </a:r>
            <a:r>
              <a:rPr lang="de-DE" sz="1800" dirty="0" smtClean="0"/>
              <a:t>. </a:t>
            </a:r>
          </a:p>
          <a:p>
            <a:pPr marL="0" indent="0">
              <a:buNone/>
            </a:pPr>
            <a:r>
              <a:rPr lang="de-DE" sz="1800" dirty="0" smtClean="0"/>
              <a:t>Different </a:t>
            </a:r>
            <a:r>
              <a:rPr lang="de-DE" sz="1800" dirty="0" err="1" smtClean="0"/>
              <a:t>types</a:t>
            </a:r>
            <a:r>
              <a:rPr lang="de-DE" sz="1800" dirty="0" smtClean="0"/>
              <a:t> </a:t>
            </a:r>
            <a:r>
              <a:rPr lang="de-DE" sz="1800" dirty="0" err="1" smtClean="0"/>
              <a:t>of</a:t>
            </a:r>
            <a:r>
              <a:rPr lang="de-DE" sz="1800" dirty="0" smtClean="0"/>
              <a:t> </a:t>
            </a:r>
            <a:r>
              <a:rPr lang="de-DE" sz="1800" dirty="0" err="1" smtClean="0"/>
              <a:t>cycles</a:t>
            </a:r>
            <a:r>
              <a:rPr lang="de-DE" sz="1800" dirty="0" smtClean="0"/>
              <a:t> </a:t>
            </a:r>
            <a:r>
              <a:rPr lang="de-DE" sz="1800" dirty="0" err="1" smtClean="0"/>
              <a:t>are</a:t>
            </a:r>
            <a:r>
              <a:rPr lang="de-DE" sz="1800" dirty="0" smtClean="0"/>
              <a:t> </a:t>
            </a:r>
            <a:r>
              <a:rPr lang="de-DE" sz="1800" dirty="0" err="1" smtClean="0"/>
              <a:t>known</a:t>
            </a:r>
            <a:r>
              <a:rPr lang="de-DE" sz="1800" dirty="0" smtClean="0"/>
              <a:t>:</a:t>
            </a:r>
          </a:p>
          <a:p>
            <a:pPr marL="0" indent="0">
              <a:buNone/>
            </a:pPr>
            <a:endParaRPr lang="de-DE" sz="1800" dirty="0" smtClean="0"/>
          </a:p>
          <a:p>
            <a:pPr marL="0" indent="0">
              <a:buNone/>
            </a:pPr>
            <a:r>
              <a:rPr lang="de-DE" sz="1800" dirty="0" err="1" smtClean="0"/>
              <a:t>Subatmospheric</a:t>
            </a:r>
            <a:r>
              <a:rPr lang="de-DE" sz="1800" dirty="0" smtClean="0"/>
              <a:t> 		      </a:t>
            </a:r>
            <a:r>
              <a:rPr lang="de-DE" sz="1800" dirty="0" err="1" smtClean="0"/>
              <a:t>Transatmospheric</a:t>
            </a:r>
            <a:r>
              <a:rPr lang="de-DE" sz="1800" dirty="0" smtClean="0"/>
              <a:t>	Super </a:t>
            </a:r>
            <a:r>
              <a:rPr lang="de-DE" sz="1800" dirty="0" err="1" smtClean="0"/>
              <a:t>atmospheric</a:t>
            </a:r>
            <a:endParaRPr lang="de-DE" sz="1800" dirty="0" smtClean="0"/>
          </a:p>
          <a:p>
            <a:pPr marL="0" indent="0">
              <a:buNone/>
            </a:pPr>
            <a:endParaRPr lang="de-DE" sz="1800" dirty="0"/>
          </a:p>
          <a:p>
            <a:pPr marL="0" indent="0">
              <a:buNone/>
            </a:pPr>
            <a:endParaRPr lang="de-DE" sz="1800" dirty="0" smtClean="0"/>
          </a:p>
          <a:p>
            <a:pPr marL="0" indent="0">
              <a:buNone/>
            </a:pPr>
            <a:endParaRPr lang="de-DE" sz="1800" dirty="0"/>
          </a:p>
          <a:p>
            <a:pPr marL="0" indent="0">
              <a:buNone/>
            </a:pPr>
            <a:endParaRPr lang="de-DE" sz="1800" dirty="0" smtClean="0"/>
          </a:p>
          <a:p>
            <a:pPr marL="0" indent="0">
              <a:buNone/>
            </a:pPr>
            <a:endParaRPr lang="de-DE" sz="1800" dirty="0"/>
          </a:p>
          <a:p>
            <a:pPr marL="0" indent="0">
              <a:buNone/>
            </a:pPr>
            <a:endParaRPr lang="de-DE" sz="1800" dirty="0" smtClean="0"/>
          </a:p>
          <a:p>
            <a:pPr marL="0" indent="0">
              <a:buNone/>
            </a:pPr>
            <a:r>
              <a:rPr lang="de-DE" sz="1800" dirty="0" smtClean="0"/>
              <a:t>The </a:t>
            </a:r>
            <a:r>
              <a:rPr lang="de-DE" sz="1800" dirty="0" err="1" smtClean="0"/>
              <a:t>preparation</a:t>
            </a:r>
            <a:r>
              <a:rPr lang="de-DE" sz="1800" dirty="0" smtClean="0"/>
              <a:t> time </a:t>
            </a:r>
            <a:r>
              <a:rPr lang="de-DE" sz="1800" dirty="0" err="1" smtClean="0"/>
              <a:t>is</a:t>
            </a:r>
            <a:r>
              <a:rPr lang="de-DE" sz="1800" dirty="0" smtClean="0"/>
              <a:t> not </a:t>
            </a:r>
            <a:r>
              <a:rPr lang="de-DE" sz="1800" dirty="0" err="1" smtClean="0"/>
              <a:t>defined</a:t>
            </a:r>
            <a:r>
              <a:rPr lang="de-DE" sz="1800" dirty="0" smtClean="0"/>
              <a:t>.</a:t>
            </a:r>
          </a:p>
          <a:p>
            <a:pPr marL="0" indent="0">
              <a:buNone/>
            </a:pPr>
            <a:r>
              <a:rPr lang="de-DE" sz="1800" dirty="0" err="1" smtClean="0"/>
              <a:t>Only</a:t>
            </a:r>
            <a:r>
              <a:rPr lang="de-DE" sz="1800" dirty="0" smtClean="0"/>
              <a:t> </a:t>
            </a:r>
            <a:r>
              <a:rPr lang="de-DE" sz="1800" dirty="0" err="1" smtClean="0"/>
              <a:t>the</a:t>
            </a:r>
            <a:r>
              <a:rPr lang="de-DE" sz="1800" dirty="0" smtClean="0"/>
              <a:t> </a:t>
            </a:r>
            <a:r>
              <a:rPr lang="de-DE" sz="1800" dirty="0" err="1" smtClean="0"/>
              <a:t>plateau</a:t>
            </a:r>
            <a:r>
              <a:rPr lang="de-DE" sz="1800" dirty="0" smtClean="0"/>
              <a:t> </a:t>
            </a:r>
            <a:r>
              <a:rPr lang="de-DE" sz="1800" dirty="0" err="1" smtClean="0"/>
              <a:t>phase</a:t>
            </a:r>
            <a:r>
              <a:rPr lang="de-DE" sz="1800" dirty="0" smtClean="0"/>
              <a:t> </a:t>
            </a:r>
            <a:r>
              <a:rPr lang="de-DE" sz="1800" dirty="0" err="1" smtClean="0"/>
              <a:t>is</a:t>
            </a:r>
            <a:r>
              <a:rPr lang="de-DE" sz="1800" dirty="0" smtClean="0"/>
              <a:t> </a:t>
            </a:r>
            <a:r>
              <a:rPr lang="de-DE" sz="1800" dirty="0" err="1" smtClean="0"/>
              <a:t>defined</a:t>
            </a:r>
            <a:r>
              <a:rPr lang="de-DE" sz="1800" dirty="0" smtClean="0"/>
              <a:t> </a:t>
            </a:r>
            <a:r>
              <a:rPr lang="de-DE" sz="1800" dirty="0" err="1" smtClean="0"/>
              <a:t>by</a:t>
            </a:r>
            <a:r>
              <a:rPr lang="de-DE" sz="1800" dirty="0" smtClean="0"/>
              <a:t> time, </a:t>
            </a:r>
            <a:r>
              <a:rPr lang="de-DE" sz="1800" dirty="0" err="1" smtClean="0"/>
              <a:t>temperature</a:t>
            </a:r>
            <a:r>
              <a:rPr lang="de-DE" sz="1800" dirty="0" smtClean="0"/>
              <a:t> </a:t>
            </a:r>
            <a:r>
              <a:rPr lang="de-DE" sz="1800" dirty="0" err="1" smtClean="0"/>
              <a:t>and</a:t>
            </a:r>
            <a:r>
              <a:rPr lang="de-DE" sz="1800" dirty="0" smtClean="0"/>
              <a:t> </a:t>
            </a:r>
            <a:r>
              <a:rPr lang="de-DE" sz="1800" dirty="0" err="1" smtClean="0"/>
              <a:t>pressure</a:t>
            </a:r>
            <a:endParaRPr lang="de-DE" sz="1800" dirty="0"/>
          </a:p>
        </p:txBody>
      </p:sp>
      <p:sp>
        <p:nvSpPr>
          <p:cNvPr id="4" name="Fußzeilenplatzhalter 3"/>
          <p:cNvSpPr>
            <a:spLocks noGrp="1"/>
          </p:cNvSpPr>
          <p:nvPr>
            <p:ph type="ftr" sz="quarter" idx="11"/>
          </p:nvPr>
        </p:nvSpPr>
        <p:spPr/>
        <p:txBody>
          <a:bodyPr/>
          <a:lstStyle/>
          <a:p>
            <a:r>
              <a:rPr lang="de-DE" smtClean="0"/>
              <a:t>WFHSS 2015  Lille/France</a:t>
            </a:r>
            <a:endParaRPr lang="de-DE"/>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3214864"/>
            <a:ext cx="2794213" cy="1510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31840" y="3140968"/>
            <a:ext cx="2851076" cy="16658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24128" y="3068960"/>
            <a:ext cx="3038160" cy="17354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716240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Definition </a:t>
            </a:r>
            <a:r>
              <a:rPr lang="de-DE" dirty="0" err="1"/>
              <a:t>of</a:t>
            </a:r>
            <a:r>
              <a:rPr lang="de-DE" dirty="0"/>
              <a:t> </a:t>
            </a:r>
            <a:r>
              <a:rPr lang="de-DE" dirty="0" err="1"/>
              <a:t>the</a:t>
            </a:r>
            <a:r>
              <a:rPr lang="de-DE" dirty="0"/>
              <a:t> D-Value</a:t>
            </a:r>
          </a:p>
        </p:txBody>
      </p:sp>
      <p:sp>
        <p:nvSpPr>
          <p:cNvPr id="3" name="Inhaltsplatzhalter 2"/>
          <p:cNvSpPr>
            <a:spLocks noGrp="1"/>
          </p:cNvSpPr>
          <p:nvPr>
            <p:ph idx="1"/>
          </p:nvPr>
        </p:nvSpPr>
        <p:spPr>
          <a:xfrm>
            <a:off x="457200" y="1268760"/>
            <a:ext cx="8229600" cy="4525963"/>
          </a:xfrm>
          <a:ln>
            <a:solidFill>
              <a:schemeClr val="tx1"/>
            </a:solidFill>
          </a:ln>
        </p:spPr>
        <p:txBody>
          <a:bodyPr/>
          <a:lstStyle/>
          <a:p>
            <a:pPr marL="0" indent="0">
              <a:buNone/>
            </a:pPr>
            <a:r>
              <a:rPr lang="de-DE" sz="1800" dirty="0" err="1" smtClean="0"/>
              <a:t>Sterilization</a:t>
            </a:r>
            <a:r>
              <a:rPr lang="de-DE" sz="1800" dirty="0" smtClean="0"/>
              <a:t> </a:t>
            </a:r>
            <a:r>
              <a:rPr lang="de-DE" sz="1800" dirty="0" err="1" smtClean="0"/>
              <a:t>cycles</a:t>
            </a:r>
            <a:r>
              <a:rPr lang="de-DE" sz="1800" dirty="0" smtClean="0"/>
              <a:t> in a H²O² </a:t>
            </a:r>
            <a:r>
              <a:rPr lang="de-DE" sz="1800" dirty="0" err="1" smtClean="0"/>
              <a:t>sterilizer</a:t>
            </a:r>
            <a:r>
              <a:rPr lang="de-DE" sz="1800" dirty="0" smtClean="0"/>
              <a:t>:</a:t>
            </a:r>
            <a:endParaRPr lang="de-DE" sz="1800" dirty="0"/>
          </a:p>
          <a:p>
            <a:pPr marL="0" indent="0">
              <a:buNone/>
            </a:pPr>
            <a:r>
              <a:rPr lang="de-DE" sz="1800" dirty="0" err="1" smtClean="0"/>
              <a:t>Each</a:t>
            </a:r>
            <a:r>
              <a:rPr lang="de-DE" sz="1800" dirty="0" smtClean="0"/>
              <a:t> </a:t>
            </a:r>
            <a:r>
              <a:rPr lang="de-DE" sz="1800" dirty="0" err="1" smtClean="0"/>
              <a:t>manufacturer</a:t>
            </a:r>
            <a:r>
              <a:rPr lang="de-DE" sz="1800" dirty="0" smtClean="0"/>
              <a:t> </a:t>
            </a:r>
            <a:r>
              <a:rPr lang="de-DE" sz="1800" dirty="0" err="1" smtClean="0"/>
              <a:t>has</a:t>
            </a:r>
            <a:r>
              <a:rPr lang="de-DE" sz="1800" dirty="0" smtClean="0"/>
              <a:t> </a:t>
            </a:r>
            <a:r>
              <a:rPr lang="de-DE" sz="1800" dirty="0" err="1" smtClean="0"/>
              <a:t>designed</a:t>
            </a:r>
            <a:r>
              <a:rPr lang="de-DE" sz="1800" dirty="0" smtClean="0"/>
              <a:t> </a:t>
            </a:r>
            <a:r>
              <a:rPr lang="de-DE" sz="1800" dirty="0" err="1" smtClean="0"/>
              <a:t>his</a:t>
            </a:r>
            <a:r>
              <a:rPr lang="de-DE" sz="1800" dirty="0" smtClean="0"/>
              <a:t> </a:t>
            </a:r>
            <a:r>
              <a:rPr lang="de-DE" sz="1800" dirty="0" err="1" smtClean="0"/>
              <a:t>own</a:t>
            </a:r>
            <a:r>
              <a:rPr lang="de-DE" sz="1800" dirty="0" smtClean="0"/>
              <a:t> </a:t>
            </a:r>
            <a:r>
              <a:rPr lang="de-DE" sz="1800" dirty="0" err="1" smtClean="0"/>
              <a:t>cycle</a:t>
            </a:r>
            <a:r>
              <a:rPr lang="de-DE" sz="1800" dirty="0" smtClean="0"/>
              <a:t>. </a:t>
            </a:r>
            <a:endParaRPr lang="de-DE" sz="1800" dirty="0"/>
          </a:p>
          <a:p>
            <a:pPr marL="0" indent="0">
              <a:buNone/>
            </a:pPr>
            <a:r>
              <a:rPr lang="de-DE" sz="1800" dirty="0" err="1" smtClean="0"/>
              <a:t>Some</a:t>
            </a:r>
            <a:r>
              <a:rPr lang="de-DE" sz="1800" dirty="0" smtClean="0"/>
              <a:t> </a:t>
            </a:r>
            <a:r>
              <a:rPr lang="de-DE" sz="1800" dirty="0" err="1" smtClean="0"/>
              <a:t>manufacturer</a:t>
            </a:r>
            <a:r>
              <a:rPr lang="de-DE" sz="1800" dirty="0" smtClean="0"/>
              <a:t> </a:t>
            </a:r>
            <a:r>
              <a:rPr lang="de-DE" sz="1800" dirty="0" err="1" smtClean="0"/>
              <a:t>have</a:t>
            </a:r>
            <a:r>
              <a:rPr lang="de-DE" sz="1800" dirty="0" smtClean="0"/>
              <a:t> </a:t>
            </a:r>
            <a:r>
              <a:rPr lang="de-DE" sz="1800" dirty="0" err="1" smtClean="0"/>
              <a:t>the</a:t>
            </a:r>
            <a:r>
              <a:rPr lang="de-DE" sz="1800" dirty="0" smtClean="0"/>
              <a:t> same </a:t>
            </a:r>
            <a:r>
              <a:rPr lang="de-DE" sz="1800" dirty="0" err="1" smtClean="0"/>
              <a:t>cycle</a:t>
            </a:r>
            <a:r>
              <a:rPr lang="de-DE" sz="1800" dirty="0" smtClean="0"/>
              <a:t> </a:t>
            </a:r>
            <a:r>
              <a:rPr lang="de-DE" sz="1800" dirty="0" err="1" smtClean="0"/>
              <a:t>for</a:t>
            </a:r>
            <a:r>
              <a:rPr lang="de-DE" sz="1800" dirty="0" smtClean="0"/>
              <a:t> all </a:t>
            </a:r>
            <a:r>
              <a:rPr lang="de-DE" sz="1800" dirty="0" err="1" smtClean="0"/>
              <a:t>models</a:t>
            </a:r>
            <a:r>
              <a:rPr lang="de-DE" sz="1800" dirty="0" smtClean="0"/>
              <a:t> </a:t>
            </a:r>
            <a:r>
              <a:rPr lang="de-DE" sz="1800" dirty="0" err="1" smtClean="0"/>
              <a:t>and</a:t>
            </a:r>
            <a:r>
              <a:rPr lang="de-DE" sz="1800" dirty="0" smtClean="0"/>
              <a:t> </a:t>
            </a:r>
            <a:r>
              <a:rPr lang="de-DE" sz="1800" dirty="0" err="1" smtClean="0"/>
              <a:t>adapt</a:t>
            </a:r>
            <a:r>
              <a:rPr lang="de-DE" sz="1800" dirty="0" smtClean="0"/>
              <a:t> </a:t>
            </a:r>
            <a:r>
              <a:rPr lang="de-DE" sz="1800" dirty="0" err="1" smtClean="0"/>
              <a:t>the</a:t>
            </a:r>
            <a:r>
              <a:rPr lang="de-DE" sz="1800" dirty="0" smtClean="0"/>
              <a:t> </a:t>
            </a:r>
            <a:r>
              <a:rPr lang="de-DE" sz="1800" dirty="0" err="1" smtClean="0"/>
              <a:t>amount</a:t>
            </a:r>
            <a:r>
              <a:rPr lang="de-DE" sz="1800" dirty="0" smtClean="0"/>
              <a:t> </a:t>
            </a:r>
            <a:r>
              <a:rPr lang="de-DE" sz="1800" dirty="0" err="1" smtClean="0"/>
              <a:t>of</a:t>
            </a:r>
            <a:r>
              <a:rPr lang="de-DE" sz="1800" dirty="0" smtClean="0"/>
              <a:t> H²O² </a:t>
            </a:r>
            <a:r>
              <a:rPr lang="de-DE" sz="1800" dirty="0" err="1" smtClean="0"/>
              <a:t>to</a:t>
            </a:r>
            <a:r>
              <a:rPr lang="de-DE" sz="1800" dirty="0" smtClean="0"/>
              <a:t> </a:t>
            </a:r>
            <a:r>
              <a:rPr lang="de-DE" sz="1800" dirty="0" err="1" smtClean="0"/>
              <a:t>the</a:t>
            </a:r>
            <a:r>
              <a:rPr lang="de-DE" sz="1800" dirty="0" smtClean="0"/>
              <a:t> </a:t>
            </a:r>
            <a:r>
              <a:rPr lang="de-DE" sz="1800" dirty="0" err="1" smtClean="0"/>
              <a:t>size</a:t>
            </a:r>
            <a:r>
              <a:rPr lang="de-DE" sz="1800" dirty="0" smtClean="0"/>
              <a:t> </a:t>
            </a:r>
            <a:r>
              <a:rPr lang="de-DE" sz="1800" dirty="0" err="1" smtClean="0"/>
              <a:t>of</a:t>
            </a:r>
            <a:r>
              <a:rPr lang="de-DE" sz="1800" dirty="0" smtClean="0"/>
              <a:t> </a:t>
            </a:r>
            <a:r>
              <a:rPr lang="de-DE" sz="1800" dirty="0" err="1" smtClean="0"/>
              <a:t>the</a:t>
            </a:r>
            <a:r>
              <a:rPr lang="de-DE" sz="1800" dirty="0" smtClean="0"/>
              <a:t> </a:t>
            </a:r>
            <a:r>
              <a:rPr lang="de-DE" sz="1800" dirty="0" err="1" smtClean="0"/>
              <a:t>chamber</a:t>
            </a:r>
            <a:r>
              <a:rPr lang="de-DE" sz="1800" dirty="0" smtClean="0"/>
              <a:t>.</a:t>
            </a:r>
            <a:endParaRPr lang="de-DE" sz="1800" dirty="0"/>
          </a:p>
          <a:p>
            <a:pPr marL="0" indent="0">
              <a:buNone/>
            </a:pPr>
            <a:r>
              <a:rPr lang="de-DE" sz="1800" dirty="0" err="1" smtClean="0"/>
              <a:t>Some</a:t>
            </a:r>
            <a:r>
              <a:rPr lang="de-DE" sz="1800" dirty="0" smtClean="0"/>
              <a:t> </a:t>
            </a:r>
            <a:r>
              <a:rPr lang="de-DE" sz="1800" dirty="0" err="1" smtClean="0"/>
              <a:t>manufacturer</a:t>
            </a:r>
            <a:r>
              <a:rPr lang="de-DE" sz="1800" dirty="0" smtClean="0"/>
              <a:t> </a:t>
            </a:r>
            <a:r>
              <a:rPr lang="de-DE" sz="1800" dirty="0" err="1" smtClean="0"/>
              <a:t>has</a:t>
            </a:r>
            <a:r>
              <a:rPr lang="de-DE" sz="1800" dirty="0" smtClean="0"/>
              <a:t> an individual </a:t>
            </a:r>
            <a:r>
              <a:rPr lang="de-DE" sz="1800" dirty="0" err="1" smtClean="0"/>
              <a:t>cycle</a:t>
            </a:r>
            <a:r>
              <a:rPr lang="de-DE" sz="1800" dirty="0" smtClean="0"/>
              <a:t> </a:t>
            </a:r>
            <a:r>
              <a:rPr lang="de-DE" sz="1800" dirty="0" err="1" smtClean="0"/>
              <a:t>for</a:t>
            </a:r>
            <a:r>
              <a:rPr lang="de-DE" sz="1800" dirty="0" smtClean="0"/>
              <a:t> </a:t>
            </a:r>
            <a:r>
              <a:rPr lang="de-DE" sz="1800" dirty="0" err="1" smtClean="0"/>
              <a:t>each</a:t>
            </a:r>
            <a:r>
              <a:rPr lang="de-DE" sz="1800" dirty="0" smtClean="0"/>
              <a:t> </a:t>
            </a:r>
            <a:r>
              <a:rPr lang="de-DE" sz="1800" dirty="0" err="1" smtClean="0"/>
              <a:t>model</a:t>
            </a:r>
            <a:endParaRPr lang="de-DE" sz="1800" dirty="0" smtClean="0"/>
          </a:p>
          <a:p>
            <a:pPr marL="0" indent="0">
              <a:buNone/>
            </a:pPr>
            <a:endParaRPr lang="de-DE" sz="1800" dirty="0"/>
          </a:p>
          <a:p>
            <a:pPr marL="0" indent="0">
              <a:buNone/>
            </a:pPr>
            <a:r>
              <a:rPr lang="de-DE" sz="1800" dirty="0" err="1" smtClean="0"/>
              <a:t>We</a:t>
            </a:r>
            <a:r>
              <a:rPr lang="de-DE" sz="1800" dirty="0" smtClean="0"/>
              <a:t> </a:t>
            </a:r>
            <a:r>
              <a:rPr lang="de-DE" sz="1800" dirty="0" err="1" smtClean="0"/>
              <a:t>found</a:t>
            </a:r>
            <a:r>
              <a:rPr lang="de-DE" sz="1800" dirty="0" smtClean="0"/>
              <a:t> </a:t>
            </a:r>
            <a:r>
              <a:rPr lang="de-DE" sz="1800" dirty="0" err="1" smtClean="0"/>
              <a:t>cycles</a:t>
            </a:r>
            <a:r>
              <a:rPr lang="de-DE" sz="1800" dirty="0" smtClean="0"/>
              <a:t> </a:t>
            </a:r>
            <a:r>
              <a:rPr lang="de-DE" sz="1800" dirty="0" err="1" smtClean="0"/>
              <a:t>with</a:t>
            </a:r>
            <a:r>
              <a:rPr lang="de-DE" sz="1800" dirty="0" smtClean="0"/>
              <a:t> </a:t>
            </a:r>
          </a:p>
          <a:p>
            <a:pPr marL="0" indent="0">
              <a:buNone/>
            </a:pPr>
            <a:r>
              <a:rPr lang="de-DE" sz="1800" dirty="0" err="1" smtClean="0"/>
              <a:t>One</a:t>
            </a:r>
            <a:r>
              <a:rPr lang="de-DE" sz="1800" dirty="0" smtClean="0"/>
              <a:t> </a:t>
            </a:r>
            <a:r>
              <a:rPr lang="de-DE" sz="1800" dirty="0" err="1" smtClean="0"/>
              <a:t>injection</a:t>
            </a:r>
            <a:r>
              <a:rPr lang="de-DE" sz="1800" dirty="0" smtClean="0"/>
              <a:t> </a:t>
            </a:r>
            <a:r>
              <a:rPr lang="de-DE" sz="1800" dirty="0" err="1" smtClean="0"/>
              <a:t>phase</a:t>
            </a:r>
            <a:endParaRPr lang="de-DE" sz="1800" dirty="0" smtClean="0"/>
          </a:p>
          <a:p>
            <a:pPr marL="0" indent="0">
              <a:buNone/>
            </a:pPr>
            <a:r>
              <a:rPr lang="de-DE" sz="1800" dirty="0" err="1" smtClean="0"/>
              <a:t>Two</a:t>
            </a:r>
            <a:r>
              <a:rPr lang="de-DE" sz="1800" dirty="0" smtClean="0"/>
              <a:t> </a:t>
            </a:r>
            <a:r>
              <a:rPr lang="de-DE" sz="1800" dirty="0" err="1" smtClean="0"/>
              <a:t>injection</a:t>
            </a:r>
            <a:r>
              <a:rPr lang="de-DE" sz="1800" dirty="0" smtClean="0"/>
              <a:t> </a:t>
            </a:r>
            <a:r>
              <a:rPr lang="de-DE" sz="1800" dirty="0" err="1" smtClean="0"/>
              <a:t>phases</a:t>
            </a:r>
            <a:endParaRPr lang="de-DE" sz="1800" dirty="0" smtClean="0"/>
          </a:p>
          <a:p>
            <a:pPr marL="0" indent="0">
              <a:buNone/>
            </a:pPr>
            <a:r>
              <a:rPr lang="de-DE" sz="1800" dirty="0" err="1" smtClean="0"/>
              <a:t>Four</a:t>
            </a:r>
            <a:r>
              <a:rPr lang="de-DE" sz="1800" dirty="0" smtClean="0"/>
              <a:t> </a:t>
            </a:r>
            <a:r>
              <a:rPr lang="de-DE" sz="1800" dirty="0" err="1" smtClean="0"/>
              <a:t>injection</a:t>
            </a:r>
            <a:r>
              <a:rPr lang="de-DE" sz="1800" dirty="0" smtClean="0"/>
              <a:t> </a:t>
            </a:r>
            <a:r>
              <a:rPr lang="de-DE" sz="1800" dirty="0" err="1" smtClean="0"/>
              <a:t>phases</a:t>
            </a:r>
            <a:endParaRPr lang="de-DE" sz="1800" dirty="0"/>
          </a:p>
          <a:p>
            <a:pPr marL="0" indent="0">
              <a:buNone/>
            </a:pPr>
            <a:endParaRPr lang="de-DE" sz="1800" dirty="0" smtClean="0"/>
          </a:p>
          <a:p>
            <a:pPr marL="0" indent="0">
              <a:buNone/>
            </a:pPr>
            <a:r>
              <a:rPr lang="de-DE" sz="1800" dirty="0" smtClean="0"/>
              <a:t>The individual design </a:t>
            </a:r>
            <a:r>
              <a:rPr lang="de-DE" sz="1800" dirty="0" err="1" smtClean="0"/>
              <a:t>of</a:t>
            </a:r>
            <a:r>
              <a:rPr lang="de-DE" sz="1800" dirty="0" smtClean="0"/>
              <a:t> </a:t>
            </a:r>
            <a:r>
              <a:rPr lang="de-DE" sz="1800" dirty="0" err="1" smtClean="0"/>
              <a:t>the</a:t>
            </a:r>
            <a:r>
              <a:rPr lang="de-DE" sz="1800" dirty="0" smtClean="0"/>
              <a:t> </a:t>
            </a:r>
            <a:r>
              <a:rPr lang="de-DE" sz="1800" dirty="0" err="1" smtClean="0"/>
              <a:t>sterilization</a:t>
            </a:r>
            <a:r>
              <a:rPr lang="de-DE" sz="1800" dirty="0" smtClean="0"/>
              <a:t> </a:t>
            </a:r>
            <a:r>
              <a:rPr lang="de-DE" sz="1800" dirty="0" err="1" smtClean="0"/>
              <a:t>phase</a:t>
            </a:r>
            <a:r>
              <a:rPr lang="de-DE" sz="1800" dirty="0" smtClean="0"/>
              <a:t> </a:t>
            </a:r>
            <a:r>
              <a:rPr lang="de-DE" sz="1800" dirty="0" err="1" smtClean="0"/>
              <a:t>has</a:t>
            </a:r>
            <a:r>
              <a:rPr lang="de-DE" sz="1800" dirty="0" smtClean="0"/>
              <a:t> </a:t>
            </a:r>
            <a:r>
              <a:rPr lang="de-DE" sz="1800" dirty="0" err="1" smtClean="0"/>
              <a:t>to</a:t>
            </a:r>
            <a:r>
              <a:rPr lang="de-DE" sz="1800" dirty="0" smtClean="0"/>
              <a:t> </a:t>
            </a:r>
            <a:r>
              <a:rPr lang="de-DE" sz="1800" dirty="0" err="1" smtClean="0"/>
              <a:t>be</a:t>
            </a:r>
            <a:r>
              <a:rPr lang="de-DE" sz="1800" dirty="0" smtClean="0"/>
              <a:t> </a:t>
            </a:r>
            <a:r>
              <a:rPr lang="de-DE" sz="1800" dirty="0" err="1" smtClean="0"/>
              <a:t>regarded</a:t>
            </a:r>
            <a:r>
              <a:rPr lang="de-DE" sz="1800" dirty="0" smtClean="0"/>
              <a:t> </a:t>
            </a:r>
            <a:r>
              <a:rPr lang="de-DE" sz="1800" dirty="0" err="1" smtClean="0"/>
              <a:t>when</a:t>
            </a:r>
            <a:r>
              <a:rPr lang="de-DE" sz="1800" dirty="0" smtClean="0"/>
              <a:t> </a:t>
            </a:r>
            <a:r>
              <a:rPr lang="de-DE" sz="1800" dirty="0" err="1" smtClean="0"/>
              <a:t>setting</a:t>
            </a:r>
            <a:r>
              <a:rPr lang="de-DE" sz="1800" dirty="0" smtClean="0"/>
              <a:t> </a:t>
            </a:r>
            <a:r>
              <a:rPr lang="de-DE" sz="1800" dirty="0" err="1" smtClean="0"/>
              <a:t>up</a:t>
            </a:r>
            <a:r>
              <a:rPr lang="de-DE" sz="1800" dirty="0" smtClean="0"/>
              <a:t> a </a:t>
            </a:r>
            <a:r>
              <a:rPr lang="de-DE" sz="1800" dirty="0" err="1" smtClean="0"/>
              <a:t>resistometer</a:t>
            </a:r>
            <a:r>
              <a:rPr lang="de-DE" sz="1800" dirty="0" smtClean="0"/>
              <a:t> </a:t>
            </a:r>
            <a:r>
              <a:rPr lang="de-DE" sz="1800" dirty="0" err="1" smtClean="0"/>
              <a:t>for</a:t>
            </a:r>
            <a:r>
              <a:rPr lang="de-DE" sz="1800" dirty="0" smtClean="0"/>
              <a:t> H²O² </a:t>
            </a:r>
            <a:r>
              <a:rPr lang="de-DE" sz="1800" dirty="0" err="1" smtClean="0"/>
              <a:t>sterilization</a:t>
            </a:r>
            <a:r>
              <a:rPr lang="de-DE" sz="1800" dirty="0" smtClean="0"/>
              <a:t>.</a:t>
            </a:r>
          </a:p>
          <a:p>
            <a:pPr marL="0" indent="0">
              <a:buNone/>
            </a:pPr>
            <a:r>
              <a:rPr lang="de-DE" sz="1800" dirty="0" err="1" smtClean="0"/>
              <a:t>We</a:t>
            </a:r>
            <a:r>
              <a:rPr lang="de-DE" sz="1800" dirty="0" smtClean="0"/>
              <a:t> </a:t>
            </a:r>
            <a:r>
              <a:rPr lang="de-DE" sz="1800" dirty="0" err="1" smtClean="0"/>
              <a:t>found</a:t>
            </a:r>
            <a:r>
              <a:rPr lang="de-DE" sz="1800" dirty="0" smtClean="0"/>
              <a:t> in </a:t>
            </a:r>
            <a:r>
              <a:rPr lang="de-DE" sz="1800" dirty="0" err="1" smtClean="0"/>
              <a:t>reports</a:t>
            </a:r>
            <a:r>
              <a:rPr lang="de-DE" sz="1800" dirty="0" smtClean="0"/>
              <a:t> D-</a:t>
            </a:r>
            <a:r>
              <a:rPr lang="de-DE" sz="1800" dirty="0" err="1" smtClean="0"/>
              <a:t>values</a:t>
            </a:r>
            <a:r>
              <a:rPr lang="de-DE" sz="1800" dirty="0" smtClean="0"/>
              <a:t> </a:t>
            </a:r>
            <a:r>
              <a:rPr lang="de-DE" sz="1800" dirty="0" err="1" smtClean="0"/>
              <a:t>between</a:t>
            </a:r>
            <a:r>
              <a:rPr lang="de-DE" sz="1800" dirty="0" smtClean="0"/>
              <a:t> 0.56 min </a:t>
            </a:r>
            <a:r>
              <a:rPr lang="de-DE" sz="1800" dirty="0" err="1" smtClean="0"/>
              <a:t>and</a:t>
            </a:r>
            <a:r>
              <a:rPr lang="de-DE" sz="1800" dirty="0" smtClean="0"/>
              <a:t> 6 min.</a:t>
            </a:r>
            <a:endParaRPr lang="de-DE" sz="1800" dirty="0"/>
          </a:p>
          <a:p>
            <a:pPr marL="0" indent="0">
              <a:buNone/>
            </a:pPr>
            <a:endParaRPr lang="de-DE" sz="1800" dirty="0" smtClean="0"/>
          </a:p>
        </p:txBody>
      </p:sp>
      <p:sp>
        <p:nvSpPr>
          <p:cNvPr id="4" name="Fußzeilenplatzhalter 3"/>
          <p:cNvSpPr>
            <a:spLocks noGrp="1"/>
          </p:cNvSpPr>
          <p:nvPr>
            <p:ph type="ftr" sz="quarter" idx="11"/>
          </p:nvPr>
        </p:nvSpPr>
        <p:spPr/>
        <p:txBody>
          <a:bodyPr/>
          <a:lstStyle/>
          <a:p>
            <a:r>
              <a:rPr lang="de-DE" smtClean="0"/>
              <a:t>WFHSS 2015  Lille/France</a:t>
            </a:r>
            <a:endParaRPr lang="de-DE"/>
          </a:p>
        </p:txBody>
      </p:sp>
    </p:spTree>
    <p:extLst>
      <p:ext uri="{BB962C8B-B14F-4D97-AF65-F5344CB8AC3E}">
        <p14:creationId xmlns:p14="http://schemas.microsoft.com/office/powerpoint/2010/main" val="4214438688"/>
      </p:ext>
    </p:extLst>
  </p:cSld>
  <p:clrMapOvr>
    <a:masterClrMapping/>
  </p:clrMapOvr>
  <p:timing>
    <p:tnLst>
      <p:par>
        <p:cTn id="1" dur="indefinite" restart="never" nodeType="tmRoot"/>
      </p:par>
    </p:tnLst>
  </p:timing>
</p:sld>
</file>

<file path=ppt/theme/theme1.xml><?xml version="1.0" encoding="utf-8"?>
<a:theme xmlns:a="http://schemas.openxmlformats.org/drawingml/2006/main" name="Standarddesign">
  <a:themeElements>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TotalTime>
  <Words>1255</Words>
  <Application>Microsoft Office PowerPoint</Application>
  <PresentationFormat>On-screen Show (4:3)</PresentationFormat>
  <Paragraphs>277</Paragraphs>
  <Slides>25</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Calibri</vt:lpstr>
      <vt:lpstr>Times New Roman</vt:lpstr>
      <vt:lpstr>Standarddesign</vt:lpstr>
      <vt:lpstr>Validation of hydrogene peroxide Sterilizers  following ISO 14937    Klaus Roth    SMP GmbH Prüfen Validieren Forschen Hechingerstrasse 262 72072 Tuebingen Germany</vt:lpstr>
      <vt:lpstr>Validation of the cleaning processes  Validation of disinfection processes  Validation of sterilization processes  Validation of instrument behaviour with respect to     Steam sterilization   Ethylenoxide sterilization  Formaldehyde sterilization  Hydrogene peroxide sterilization  Research in the field of prions  Testing of new instruments designs  Testing of cleaning agents  Testing of disinfection agents   </vt:lpstr>
      <vt:lpstr>ISO 14937:2009</vt:lpstr>
      <vt:lpstr>ISO 14937:2009</vt:lpstr>
      <vt:lpstr>Selection of the test organism </vt:lpstr>
      <vt:lpstr>Definition of the D-Value of the test organism</vt:lpstr>
      <vt:lpstr>Definition of the D-Value</vt:lpstr>
      <vt:lpstr>Definition of the D-Value</vt:lpstr>
      <vt:lpstr>Definition of the D-Value</vt:lpstr>
      <vt:lpstr>Biological Indicators following ISO 11138</vt:lpstr>
      <vt:lpstr>Chemical Indicators following ISO 11140</vt:lpstr>
      <vt:lpstr>Pass-Fail criterias</vt:lpstr>
      <vt:lpstr>Pass-Fail criterias</vt:lpstr>
      <vt:lpstr>Pass-Fail criterias</vt:lpstr>
      <vt:lpstr>Pass-Fail criterias</vt:lpstr>
      <vt:lpstr>Pass-Fail criterias</vt:lpstr>
      <vt:lpstr>Pass-Fail criterias</vt:lpstr>
      <vt:lpstr>Pass-Fail criterias</vt:lpstr>
      <vt:lpstr>Sterilizer tested since 2000</vt:lpstr>
      <vt:lpstr>Bioindicators used for the tests</vt:lpstr>
      <vt:lpstr>Testing of the spore suspension</vt:lpstr>
      <vt:lpstr>Influence of the temperature</vt:lpstr>
      <vt:lpstr>Conclusion</vt:lpstr>
      <vt:lpstr>Nice to have and a must for a  Hydrogene Peroxide Sterilizer</vt:lpstr>
      <vt:lpstr>PowerPoint Presentation</vt:lpstr>
    </vt:vector>
  </TitlesOfParts>
  <Company>SMP GmbH</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Configuration of Surgical Instruments: Influence and Validation of the Cleaning Process according to ISO 17664 Klaus Roth SMP GmbH Prüfen Validieren Forschen Hechingerstrasse 262 72072 Tuebingen Germany</dc:title>
  <dc:creator>KRoth</dc:creator>
  <cp:lastModifiedBy>key4events</cp:lastModifiedBy>
  <cp:revision>68</cp:revision>
  <dcterms:created xsi:type="dcterms:W3CDTF">2010-06-10T07:16:03Z</dcterms:created>
  <dcterms:modified xsi:type="dcterms:W3CDTF">2015-10-09T09:49:08Z</dcterms:modified>
</cp:coreProperties>
</file>